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7" r:id="rId5"/>
    <p:sldMasterId id="2147483681" r:id="rId6"/>
    <p:sldMasterId id="2147483685" r:id="rId7"/>
    <p:sldMasterId id="2147483689" r:id="rId8"/>
  </p:sldMasterIdLst>
  <p:notesMasterIdLst>
    <p:notesMasterId r:id="rId36"/>
  </p:notesMasterIdLst>
  <p:sldIdLst>
    <p:sldId id="321" r:id="rId9"/>
    <p:sldId id="507" r:id="rId10"/>
    <p:sldId id="518" r:id="rId11"/>
    <p:sldId id="347" r:id="rId12"/>
    <p:sldId id="510" r:id="rId13"/>
    <p:sldId id="345" r:id="rId14"/>
    <p:sldId id="341" r:id="rId15"/>
    <p:sldId id="343" r:id="rId16"/>
    <p:sldId id="346" r:id="rId17"/>
    <p:sldId id="511" r:id="rId18"/>
    <p:sldId id="344" r:id="rId19"/>
    <p:sldId id="335" r:id="rId20"/>
    <p:sldId id="512" r:id="rId21"/>
    <p:sldId id="508" r:id="rId22"/>
    <p:sldId id="509" r:id="rId23"/>
    <p:sldId id="513" r:id="rId24"/>
    <p:sldId id="487" r:id="rId25"/>
    <p:sldId id="1906" r:id="rId26"/>
    <p:sldId id="514" r:id="rId27"/>
    <p:sldId id="506" r:id="rId28"/>
    <p:sldId id="515" r:id="rId29"/>
    <p:sldId id="1907" r:id="rId30"/>
    <p:sldId id="1900" r:id="rId31"/>
    <p:sldId id="491" r:id="rId32"/>
    <p:sldId id="517" r:id="rId33"/>
    <p:sldId id="1716" r:id="rId34"/>
    <p:sldId id="4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 K. Betz" initials="RKB" lastIdx="21" clrIdx="0">
    <p:extLst>
      <p:ext uri="{19B8F6BF-5375-455C-9EA6-DF929625EA0E}">
        <p15:presenceInfo xmlns:p15="http://schemas.microsoft.com/office/powerpoint/2012/main" userId="S-1-5-21-1174801143-910442134-930774774-613822" providerId="AD"/>
      </p:ext>
    </p:extLst>
  </p:cmAuthor>
  <p:cmAuthor id="2" name="Iyer Dipti Ramani" initials="IDR" lastIdx="1" clrIdx="1">
    <p:extLst>
      <p:ext uri="{19B8F6BF-5375-455C-9EA6-DF929625EA0E}">
        <p15:presenceInfo xmlns:p15="http://schemas.microsoft.com/office/powerpoint/2012/main" userId="S-1-5-21-2393973392-930299080-4041974831-313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808080"/>
    <a:srgbClr val="666666"/>
    <a:srgbClr val="E3792A"/>
    <a:srgbClr val="7FBF7F"/>
    <a:srgbClr val="A6A6A6"/>
    <a:srgbClr val="006666"/>
    <a:srgbClr val="923022"/>
    <a:srgbClr val="F2F2F2"/>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8E568-1958-4503-8547-7620A65EC7A2}" v="1" dt="2019-07-11T14:46:37.0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312" autoAdjust="0"/>
  </p:normalViewPr>
  <p:slideViewPr>
    <p:cSldViewPr snapToGrid="0">
      <p:cViewPr varScale="1">
        <p:scale>
          <a:sx n="90" d="100"/>
          <a:sy n="90" d="100"/>
        </p:scale>
        <p:origin x="4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ireddy Harshini" userId="ba8d7f96-c064-4e15-9d49-995e8bd6dd17" providerId="ADAL" clId="{88A8E568-1958-4503-8547-7620A65EC7A2}"/>
    <pc:docChg chg="modSld sldOrd">
      <pc:chgData name="Kamireddy Harshini" userId="ba8d7f96-c064-4e15-9d49-995e8bd6dd17" providerId="ADAL" clId="{88A8E568-1958-4503-8547-7620A65EC7A2}" dt="2019-07-11T14:46:37.056" v="0"/>
      <pc:docMkLst>
        <pc:docMk/>
      </pc:docMkLst>
      <pc:sldChg chg="ord">
        <pc:chgData name="Kamireddy Harshini" userId="ba8d7f96-c064-4e15-9d49-995e8bd6dd17" providerId="ADAL" clId="{88A8E568-1958-4503-8547-7620A65EC7A2}" dt="2019-07-11T14:46:37.056" v="0"/>
        <pc:sldMkLst>
          <pc:docMk/>
          <pc:sldMk cId="2760882467" sldId="509"/>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444444444444446E-2"/>
          <c:y val="2.6548672566371681E-2"/>
          <c:w val="0.59910805912195575"/>
          <c:h val="0.92035398230088494"/>
        </c:manualLayout>
      </c:layout>
      <c:barChart>
        <c:barDir val="col"/>
        <c:grouping val="stacked"/>
        <c:varyColors val="0"/>
        <c:ser>
          <c:idx val="0"/>
          <c:order val="0"/>
          <c:tx>
            <c:strRef>
              <c:f>Sheet1!$B$1</c:f>
              <c:strCache>
                <c:ptCount val="1"/>
              </c:strCache>
            </c:strRef>
          </c:tx>
          <c:spPr>
            <a:solidFill>
              <a:schemeClr val="bg1">
                <a:lumMod val="85000"/>
              </a:schemeClr>
            </a:solidFill>
            <a:ln w="12699">
              <a:solidFill>
                <a:srgbClr val="FFFFFF"/>
              </a:solidFill>
              <a:prstDash val="solid"/>
            </a:ln>
            <a:scene3d>
              <a:camera prst="orthographicFront"/>
              <a:lightRig rig="threePt" dir="t"/>
            </a:scene3d>
            <a:sp3d>
              <a:bevelT/>
            </a:sp3d>
          </c:spPr>
          <c:invertIfNegative val="0"/>
          <c:dPt>
            <c:idx val="0"/>
            <c:invertIfNegative val="0"/>
            <c:bubble3D val="0"/>
            <c:spPr>
              <a:solidFill>
                <a:schemeClr val="bg1">
                  <a:lumMod val="85000"/>
                </a:schemeClr>
              </a:solidFill>
              <a:ln w="12699">
                <a:solidFill>
                  <a:srgbClr val="FFFFFF"/>
                </a:solidFill>
                <a:prstDash val="solid"/>
              </a:ln>
              <a:scene3d>
                <a:camera prst="orthographicFront"/>
                <a:lightRig rig="threePt" dir="t"/>
              </a:scene3d>
              <a:sp3d>
                <a:bevelT/>
              </a:sp3d>
            </c:spPr>
            <c:extLst>
              <c:ext xmlns:c16="http://schemas.microsoft.com/office/drawing/2014/chart" uri="{C3380CC4-5D6E-409C-BE32-E72D297353CC}">
                <c16:uniqueId val="{00000001-79B7-4E8D-81C7-004CB4985A4F}"/>
              </c:ext>
            </c:extLst>
          </c:dPt>
          <c:cat>
            <c:numRef>
              <c:f>Sheet1!$A$2:$A$2</c:f>
              <c:numCache>
                <c:formatCode>General</c:formatCode>
                <c:ptCount val="1"/>
              </c:numCache>
            </c:numRef>
          </c:cat>
          <c:val>
            <c:numRef>
              <c:f>Sheet1!$B$2:$B$2</c:f>
              <c:numCache>
                <c:formatCode>""#,##0"";""\-""#,##0"";""0""</c:formatCode>
                <c:ptCount val="1"/>
                <c:pt idx="0">
                  <c:v>65.00000000000739</c:v>
                </c:pt>
              </c:numCache>
            </c:numRef>
          </c:val>
          <c:extLst>
            <c:ext xmlns:c16="http://schemas.microsoft.com/office/drawing/2014/chart" uri="{C3380CC4-5D6E-409C-BE32-E72D297353CC}">
              <c16:uniqueId val="{00000002-79B7-4E8D-81C7-004CB4985A4F}"/>
            </c:ext>
          </c:extLst>
        </c:ser>
        <c:dLbls>
          <c:showLegendKey val="0"/>
          <c:showVal val="0"/>
          <c:showCatName val="0"/>
          <c:showSerName val="0"/>
          <c:showPercent val="0"/>
          <c:showBubbleSize val="0"/>
        </c:dLbls>
        <c:gapWidth val="40"/>
        <c:overlap val="100"/>
        <c:axId val="939166992"/>
        <c:axId val="939167776"/>
      </c:barChart>
      <c:catAx>
        <c:axId val="939166992"/>
        <c:scaling>
          <c:orientation val="minMax"/>
        </c:scaling>
        <c:delete val="0"/>
        <c:axPos val="b"/>
        <c:numFmt formatCode="General" sourceLinked="1"/>
        <c:majorTickMark val="none"/>
        <c:minorTickMark val="none"/>
        <c:tickLblPos val="none"/>
        <c:spPr>
          <a:ln w="38098">
            <a:solidFill>
              <a:schemeClr val="tx1"/>
            </a:solidFill>
            <a:prstDash val="solid"/>
          </a:ln>
        </c:spPr>
        <c:crossAx val="939167776"/>
        <c:crossesAt val="0"/>
        <c:auto val="1"/>
        <c:lblAlgn val="ctr"/>
        <c:lblOffset val="100"/>
        <c:tickLblSkip val="1"/>
        <c:tickMarkSkip val="1"/>
        <c:noMultiLvlLbl val="0"/>
      </c:catAx>
      <c:valAx>
        <c:axId val="939167776"/>
        <c:scaling>
          <c:orientation val="minMax"/>
          <c:max val="65"/>
          <c:min val="0"/>
        </c:scaling>
        <c:delete val="0"/>
        <c:axPos val="l"/>
        <c:numFmt formatCode="&quot;&quot;#,##0&quot;&quot;;&quot;&quot;\-&quot;&quot;#,##0&quot;&quot;;&quot;&quot;0&quot;&quot;" sourceLinked="1"/>
        <c:majorTickMark val="none"/>
        <c:minorTickMark val="none"/>
        <c:tickLblPos val="none"/>
        <c:spPr>
          <a:ln w="9525">
            <a:noFill/>
          </a:ln>
        </c:spPr>
        <c:crossAx val="939166992"/>
        <c:crosses val="autoZero"/>
        <c:crossBetween val="between"/>
        <c:majorUnit val="1"/>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2813904838912"/>
          <c:y val="6.7363593371030039E-2"/>
          <c:w val="0.63194086693595475"/>
          <c:h val="0.87953898711352241"/>
        </c:manualLayout>
      </c:layout>
      <c:barChart>
        <c:barDir val="col"/>
        <c:grouping val="stacked"/>
        <c:varyColors val="0"/>
        <c:ser>
          <c:idx val="0"/>
          <c:order val="0"/>
          <c:tx>
            <c:strRef>
              <c:f>Sheet1!$B$1</c:f>
              <c:strCache>
                <c:ptCount val="1"/>
              </c:strCache>
            </c:strRef>
          </c:tx>
          <c:spPr>
            <a:solidFill>
              <a:schemeClr val="bg1">
                <a:lumMod val="85000"/>
              </a:schemeClr>
            </a:solidFill>
            <a:ln w="12699">
              <a:solidFill>
                <a:srgbClr val="FFFFFF"/>
              </a:solidFill>
              <a:prstDash val="solid"/>
            </a:ln>
            <a:scene3d>
              <a:camera prst="orthographicFront"/>
              <a:lightRig rig="threePt" dir="t"/>
            </a:scene3d>
            <a:sp3d>
              <a:bevelT/>
            </a:sp3d>
          </c:spPr>
          <c:invertIfNegative val="0"/>
          <c:dPt>
            <c:idx val="0"/>
            <c:invertIfNegative val="0"/>
            <c:bubble3D val="0"/>
            <c:spPr>
              <a:solidFill>
                <a:schemeClr val="bg1">
                  <a:lumMod val="85000"/>
                </a:schemeClr>
              </a:solidFill>
              <a:ln w="12699">
                <a:solidFill>
                  <a:srgbClr val="FFFFFF"/>
                </a:solidFill>
                <a:prstDash val="solid"/>
              </a:ln>
              <a:scene3d>
                <a:camera prst="orthographicFront"/>
                <a:lightRig rig="threePt" dir="t"/>
              </a:scene3d>
              <a:sp3d>
                <a:bevelT/>
              </a:sp3d>
            </c:spPr>
            <c:extLst>
              <c:ext xmlns:c16="http://schemas.microsoft.com/office/drawing/2014/chart" uri="{C3380CC4-5D6E-409C-BE32-E72D297353CC}">
                <c16:uniqueId val="{00000001-6409-405C-8F78-1E52DF3E6788}"/>
              </c:ext>
            </c:extLst>
          </c:dPt>
          <c:cat>
            <c:numRef>
              <c:f>Sheet1!$A$2:$A$2</c:f>
              <c:numCache>
                <c:formatCode>General</c:formatCode>
                <c:ptCount val="1"/>
              </c:numCache>
            </c:numRef>
          </c:cat>
          <c:val>
            <c:numRef>
              <c:f>Sheet1!$B$2:$B$2</c:f>
              <c:numCache>
                <c:formatCode>""#,##0"";""\-""#,##0"";""0""</c:formatCode>
                <c:ptCount val="1"/>
                <c:pt idx="0">
                  <c:v>65.00000000000739</c:v>
                </c:pt>
              </c:numCache>
            </c:numRef>
          </c:val>
          <c:extLst>
            <c:ext xmlns:c16="http://schemas.microsoft.com/office/drawing/2014/chart" uri="{C3380CC4-5D6E-409C-BE32-E72D297353CC}">
              <c16:uniqueId val="{00000002-6409-405C-8F78-1E52DF3E6788}"/>
            </c:ext>
          </c:extLst>
        </c:ser>
        <c:dLbls>
          <c:showLegendKey val="0"/>
          <c:showVal val="0"/>
          <c:showCatName val="0"/>
          <c:showSerName val="0"/>
          <c:showPercent val="0"/>
          <c:showBubbleSize val="0"/>
        </c:dLbls>
        <c:gapWidth val="40"/>
        <c:overlap val="100"/>
        <c:axId val="945768800"/>
        <c:axId val="945759392"/>
      </c:barChart>
      <c:catAx>
        <c:axId val="945768800"/>
        <c:scaling>
          <c:orientation val="minMax"/>
        </c:scaling>
        <c:delete val="0"/>
        <c:axPos val="b"/>
        <c:numFmt formatCode="General" sourceLinked="1"/>
        <c:majorTickMark val="none"/>
        <c:minorTickMark val="none"/>
        <c:tickLblPos val="none"/>
        <c:spPr>
          <a:ln w="38098">
            <a:solidFill>
              <a:schemeClr val="tx1"/>
            </a:solidFill>
            <a:prstDash val="solid"/>
          </a:ln>
        </c:spPr>
        <c:crossAx val="945759392"/>
        <c:crossesAt val="0"/>
        <c:auto val="1"/>
        <c:lblAlgn val="ctr"/>
        <c:lblOffset val="100"/>
        <c:tickLblSkip val="1"/>
        <c:tickMarkSkip val="1"/>
        <c:noMultiLvlLbl val="0"/>
      </c:catAx>
      <c:valAx>
        <c:axId val="945759392"/>
        <c:scaling>
          <c:orientation val="minMax"/>
          <c:max val="65"/>
          <c:min val="0"/>
        </c:scaling>
        <c:delete val="0"/>
        <c:axPos val="l"/>
        <c:numFmt formatCode="&quot;&quot;#,##0&quot;&quot;;&quot;&quot;\-&quot;&quot;#,##0&quot;&quot;;&quot;&quot;0&quot;&quot;" sourceLinked="1"/>
        <c:majorTickMark val="none"/>
        <c:minorTickMark val="none"/>
        <c:tickLblPos val="none"/>
        <c:spPr>
          <a:ln w="9525">
            <a:noFill/>
          </a:ln>
        </c:spPr>
        <c:crossAx val="945768800"/>
        <c:crosses val="autoZero"/>
        <c:crossBetween val="between"/>
        <c:majorUnit val="1"/>
      </c:valAx>
      <c:spPr>
        <a:noFill/>
        <a:ln w="25399">
          <a:noFill/>
        </a:ln>
      </c:spPr>
    </c:plotArea>
    <c:plotVisOnly val="1"/>
    <c:dispBlanksAs val="gap"/>
    <c:showDLblsOverMax val="0"/>
  </c:chart>
  <c:spPr>
    <a:noFill/>
    <a:ln>
      <a:noFill/>
    </a:ln>
  </c:spPr>
  <c:txPr>
    <a:bodyPr/>
    <a:lstStyle/>
    <a:p>
      <a:pPr>
        <a:defRPr sz="1200" b="1" i="0" u="none" strike="noStrike" baseline="0">
          <a:solidFill>
            <a:schemeClr val="tx1"/>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5A5F0-42D7-4741-B4DD-05E136182671}" type="doc">
      <dgm:prSet loTypeId="urn:microsoft.com/office/officeart/2005/8/layout/chevron1" loCatId="process" qsTypeId="urn:microsoft.com/office/officeart/2005/8/quickstyle/simple1" qsCatId="simple" csTypeId="urn:microsoft.com/office/officeart/2005/8/colors/colorful3" csCatId="colorful" phldr="1"/>
      <dgm:spPr/>
    </dgm:pt>
    <dgm:pt modelId="{C9CEDC4D-6F49-411B-BBEE-ABB30812D2AC}">
      <dgm:prSet phldrT="[Text]"/>
      <dgm:spPr/>
      <dgm:t>
        <a:bodyPr/>
        <a:lstStyle/>
        <a:p>
          <a:r>
            <a:rPr lang="en-US" b="0" dirty="0"/>
            <a:t>Automatic feature selection </a:t>
          </a:r>
        </a:p>
      </dgm:t>
    </dgm:pt>
    <dgm:pt modelId="{39CC34EF-5CD2-4B2D-BFB5-D4FC8CD835A9}" type="parTrans" cxnId="{BBC0A7DB-18C9-47D5-B731-07E9D0117BF8}">
      <dgm:prSet/>
      <dgm:spPr/>
      <dgm:t>
        <a:bodyPr/>
        <a:lstStyle/>
        <a:p>
          <a:endParaRPr lang="en-US"/>
        </a:p>
      </dgm:t>
    </dgm:pt>
    <dgm:pt modelId="{77389866-DAFD-4E12-BAD6-BA67CA135417}" type="sibTrans" cxnId="{BBC0A7DB-18C9-47D5-B731-07E9D0117BF8}">
      <dgm:prSet/>
      <dgm:spPr/>
      <dgm:t>
        <a:bodyPr/>
        <a:lstStyle/>
        <a:p>
          <a:endParaRPr lang="en-US"/>
        </a:p>
      </dgm:t>
    </dgm:pt>
    <dgm:pt modelId="{62BF3B56-2232-4749-92B9-3BCC2C49B1A3}">
      <dgm:prSet phldrT="[Text]"/>
      <dgm:spPr/>
      <dgm:t>
        <a:bodyPr/>
        <a:lstStyle/>
        <a:p>
          <a:r>
            <a:rPr lang="en-US" dirty="0"/>
            <a:t>Business Intuition check</a:t>
          </a:r>
        </a:p>
      </dgm:t>
    </dgm:pt>
    <dgm:pt modelId="{1C7AD7F7-8F63-45CD-9FCA-7D3847BB8FBF}" type="parTrans" cxnId="{17CB0141-A06A-4995-BF20-E4EDAC2DE29A}">
      <dgm:prSet/>
      <dgm:spPr/>
      <dgm:t>
        <a:bodyPr/>
        <a:lstStyle/>
        <a:p>
          <a:endParaRPr lang="en-US"/>
        </a:p>
      </dgm:t>
    </dgm:pt>
    <dgm:pt modelId="{7CB7C3A1-9977-4EAB-957B-6A0D2B7FB453}" type="sibTrans" cxnId="{17CB0141-A06A-4995-BF20-E4EDAC2DE29A}">
      <dgm:prSet/>
      <dgm:spPr/>
      <dgm:t>
        <a:bodyPr/>
        <a:lstStyle/>
        <a:p>
          <a:endParaRPr lang="en-US"/>
        </a:p>
      </dgm:t>
    </dgm:pt>
    <dgm:pt modelId="{99182BD4-E2AB-4ACE-9C37-09075CF45F66}">
      <dgm:prSet phldrT="[Text]"/>
      <dgm:spPr/>
      <dgm:t>
        <a:bodyPr/>
        <a:lstStyle/>
        <a:p>
          <a:r>
            <a:rPr lang="en-US" dirty="0"/>
            <a:t>Data treatment &amp; variable transformation</a:t>
          </a:r>
        </a:p>
      </dgm:t>
    </dgm:pt>
    <dgm:pt modelId="{8DDC4A1D-4132-4D51-A951-07BB656F0F14}" type="parTrans" cxnId="{3EEBDC51-4F94-4566-8800-C0CFF081E518}">
      <dgm:prSet/>
      <dgm:spPr/>
      <dgm:t>
        <a:bodyPr/>
        <a:lstStyle/>
        <a:p>
          <a:endParaRPr lang="en-US"/>
        </a:p>
      </dgm:t>
    </dgm:pt>
    <dgm:pt modelId="{DCE9AE68-E1AB-4623-8FB1-1AC1517E226D}" type="sibTrans" cxnId="{3EEBDC51-4F94-4566-8800-C0CFF081E518}">
      <dgm:prSet/>
      <dgm:spPr/>
      <dgm:t>
        <a:bodyPr/>
        <a:lstStyle/>
        <a:p>
          <a:endParaRPr lang="en-US"/>
        </a:p>
      </dgm:t>
    </dgm:pt>
    <dgm:pt modelId="{605979AC-0DFE-4145-BACC-F25847A367D8}" type="pres">
      <dgm:prSet presAssocID="{A145A5F0-42D7-4741-B4DD-05E136182671}" presName="Name0" presStyleCnt="0">
        <dgm:presLayoutVars>
          <dgm:dir/>
          <dgm:animLvl val="lvl"/>
          <dgm:resizeHandles val="exact"/>
        </dgm:presLayoutVars>
      </dgm:prSet>
      <dgm:spPr/>
    </dgm:pt>
    <dgm:pt modelId="{383D7D68-B52A-4055-B2FC-09B3A7CF79D7}" type="pres">
      <dgm:prSet presAssocID="{99182BD4-E2AB-4ACE-9C37-09075CF45F66}" presName="parTxOnly" presStyleLbl="node1" presStyleIdx="0" presStyleCnt="3">
        <dgm:presLayoutVars>
          <dgm:chMax val="0"/>
          <dgm:chPref val="0"/>
          <dgm:bulletEnabled val="1"/>
        </dgm:presLayoutVars>
      </dgm:prSet>
      <dgm:spPr/>
    </dgm:pt>
    <dgm:pt modelId="{8D67CEA0-D763-4E7F-93AB-3B78E7C27B2E}" type="pres">
      <dgm:prSet presAssocID="{DCE9AE68-E1AB-4623-8FB1-1AC1517E226D}" presName="parTxOnlySpace" presStyleCnt="0"/>
      <dgm:spPr/>
    </dgm:pt>
    <dgm:pt modelId="{FC53A3A9-D37F-4668-B707-8BBD615CA648}" type="pres">
      <dgm:prSet presAssocID="{C9CEDC4D-6F49-411B-BBEE-ABB30812D2AC}" presName="parTxOnly" presStyleLbl="node1" presStyleIdx="1" presStyleCnt="3">
        <dgm:presLayoutVars>
          <dgm:chMax val="0"/>
          <dgm:chPref val="0"/>
          <dgm:bulletEnabled val="1"/>
        </dgm:presLayoutVars>
      </dgm:prSet>
      <dgm:spPr/>
    </dgm:pt>
    <dgm:pt modelId="{76FFF2BE-8ED4-456C-A57B-EEA7B0D0FF08}" type="pres">
      <dgm:prSet presAssocID="{77389866-DAFD-4E12-BAD6-BA67CA135417}" presName="parTxOnlySpace" presStyleCnt="0"/>
      <dgm:spPr/>
    </dgm:pt>
    <dgm:pt modelId="{DFA42359-9295-4006-B190-9F0990F16135}" type="pres">
      <dgm:prSet presAssocID="{62BF3B56-2232-4749-92B9-3BCC2C49B1A3}" presName="parTxOnly" presStyleLbl="node1" presStyleIdx="2" presStyleCnt="3" custLinFactNeighborX="3270">
        <dgm:presLayoutVars>
          <dgm:chMax val="0"/>
          <dgm:chPref val="0"/>
          <dgm:bulletEnabled val="1"/>
        </dgm:presLayoutVars>
      </dgm:prSet>
      <dgm:spPr/>
    </dgm:pt>
  </dgm:ptLst>
  <dgm:cxnLst>
    <dgm:cxn modelId="{17CB0141-A06A-4995-BF20-E4EDAC2DE29A}" srcId="{A145A5F0-42D7-4741-B4DD-05E136182671}" destId="{62BF3B56-2232-4749-92B9-3BCC2C49B1A3}" srcOrd="2" destOrd="0" parTransId="{1C7AD7F7-8F63-45CD-9FCA-7D3847BB8FBF}" sibTransId="{7CB7C3A1-9977-4EAB-957B-6A0D2B7FB453}"/>
    <dgm:cxn modelId="{3EEBDC51-4F94-4566-8800-C0CFF081E518}" srcId="{A145A5F0-42D7-4741-B4DD-05E136182671}" destId="{99182BD4-E2AB-4ACE-9C37-09075CF45F66}" srcOrd="0" destOrd="0" parTransId="{8DDC4A1D-4132-4D51-A951-07BB656F0F14}" sibTransId="{DCE9AE68-E1AB-4623-8FB1-1AC1517E226D}"/>
    <dgm:cxn modelId="{417C4092-37A4-4547-89BC-192A1E25E814}" type="presOf" srcId="{99182BD4-E2AB-4ACE-9C37-09075CF45F66}" destId="{383D7D68-B52A-4055-B2FC-09B3A7CF79D7}" srcOrd="0" destOrd="0" presId="urn:microsoft.com/office/officeart/2005/8/layout/chevron1"/>
    <dgm:cxn modelId="{D617379B-FB56-4FB5-8B46-863B0998A940}" type="presOf" srcId="{A145A5F0-42D7-4741-B4DD-05E136182671}" destId="{605979AC-0DFE-4145-BACC-F25847A367D8}" srcOrd="0" destOrd="0" presId="urn:microsoft.com/office/officeart/2005/8/layout/chevron1"/>
    <dgm:cxn modelId="{839726A2-DAED-421A-BECC-1A88CB16C615}" type="presOf" srcId="{62BF3B56-2232-4749-92B9-3BCC2C49B1A3}" destId="{DFA42359-9295-4006-B190-9F0990F16135}" srcOrd="0" destOrd="0" presId="urn:microsoft.com/office/officeart/2005/8/layout/chevron1"/>
    <dgm:cxn modelId="{3E34ECC1-C8C8-4BB6-A8DB-884E79694155}" type="presOf" srcId="{C9CEDC4D-6F49-411B-BBEE-ABB30812D2AC}" destId="{FC53A3A9-D37F-4668-B707-8BBD615CA648}" srcOrd="0" destOrd="0" presId="urn:microsoft.com/office/officeart/2005/8/layout/chevron1"/>
    <dgm:cxn modelId="{BBC0A7DB-18C9-47D5-B731-07E9D0117BF8}" srcId="{A145A5F0-42D7-4741-B4DD-05E136182671}" destId="{C9CEDC4D-6F49-411B-BBEE-ABB30812D2AC}" srcOrd="1" destOrd="0" parTransId="{39CC34EF-5CD2-4B2D-BFB5-D4FC8CD835A9}" sibTransId="{77389866-DAFD-4E12-BAD6-BA67CA135417}"/>
    <dgm:cxn modelId="{34A29D17-5108-4E10-B896-0FF40D81CBD2}" type="presParOf" srcId="{605979AC-0DFE-4145-BACC-F25847A367D8}" destId="{383D7D68-B52A-4055-B2FC-09B3A7CF79D7}" srcOrd="0" destOrd="0" presId="urn:microsoft.com/office/officeart/2005/8/layout/chevron1"/>
    <dgm:cxn modelId="{4BF69D36-63D6-4554-A59F-7B9CD94F15BC}" type="presParOf" srcId="{605979AC-0DFE-4145-BACC-F25847A367D8}" destId="{8D67CEA0-D763-4E7F-93AB-3B78E7C27B2E}" srcOrd="1" destOrd="0" presId="urn:microsoft.com/office/officeart/2005/8/layout/chevron1"/>
    <dgm:cxn modelId="{09DEB8D7-D46D-4369-A3E7-9EE20F3E0BBC}" type="presParOf" srcId="{605979AC-0DFE-4145-BACC-F25847A367D8}" destId="{FC53A3A9-D37F-4668-B707-8BBD615CA648}" srcOrd="2" destOrd="0" presId="urn:microsoft.com/office/officeart/2005/8/layout/chevron1"/>
    <dgm:cxn modelId="{0FE6B7FD-62C8-41E4-82B8-7E4C2AD9988D}" type="presParOf" srcId="{605979AC-0DFE-4145-BACC-F25847A367D8}" destId="{76FFF2BE-8ED4-456C-A57B-EEA7B0D0FF08}" srcOrd="3" destOrd="0" presId="urn:microsoft.com/office/officeart/2005/8/layout/chevron1"/>
    <dgm:cxn modelId="{1BE44FD1-018E-41D1-89C3-878F23F3CFC5}" type="presParOf" srcId="{605979AC-0DFE-4145-BACC-F25847A367D8}" destId="{DFA42359-9295-4006-B190-9F0990F16135}"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72A3C0-8127-4844-A5E3-B2E0D6BBF4EF}" type="doc">
      <dgm:prSet loTypeId="urn:microsoft.com/office/officeart/2005/8/layout/gear1" loCatId="cycle" qsTypeId="urn:microsoft.com/office/officeart/2005/8/quickstyle/simple1" qsCatId="simple" csTypeId="urn:microsoft.com/office/officeart/2005/8/colors/accent0_3" csCatId="mainScheme" phldr="1"/>
      <dgm:spPr/>
    </dgm:pt>
    <dgm:pt modelId="{8361874D-8230-4B29-B4A4-40E510705BB2}">
      <dgm:prSet phldrT="[Text]" custT="1"/>
      <dgm:spPr/>
      <dgm:t>
        <a:bodyPr/>
        <a:lstStyle/>
        <a:p>
          <a:r>
            <a:rPr lang="en-US" sz="900" b="1" dirty="0"/>
            <a:t>Results</a:t>
          </a:r>
        </a:p>
      </dgm:t>
    </dgm:pt>
    <dgm:pt modelId="{ABF1816F-977E-4179-A7D3-A00B7D4CFC46}" type="parTrans" cxnId="{04E8A246-3F5C-4E89-9113-4438CC3C951D}">
      <dgm:prSet/>
      <dgm:spPr/>
      <dgm:t>
        <a:bodyPr/>
        <a:lstStyle/>
        <a:p>
          <a:endParaRPr lang="en-US"/>
        </a:p>
      </dgm:t>
    </dgm:pt>
    <dgm:pt modelId="{3DB0048A-17DC-4FE6-B5C4-A59F20B03788}" type="sibTrans" cxnId="{04E8A246-3F5C-4E89-9113-4438CC3C951D}">
      <dgm:prSet/>
      <dgm:spPr/>
      <dgm:t>
        <a:bodyPr/>
        <a:lstStyle/>
        <a:p>
          <a:endParaRPr lang="en-US"/>
        </a:p>
      </dgm:t>
    </dgm:pt>
    <dgm:pt modelId="{4AB1014C-9464-41CD-8E27-DC53FDFBDC41}">
      <dgm:prSet phldrT="[Text]" custT="1"/>
      <dgm:spPr/>
      <dgm:t>
        <a:bodyPr/>
        <a:lstStyle/>
        <a:p>
          <a:r>
            <a:rPr lang="en-US" sz="900" b="1" dirty="0"/>
            <a:t>Modeling</a:t>
          </a:r>
        </a:p>
      </dgm:t>
    </dgm:pt>
    <dgm:pt modelId="{0C7E048E-B44C-4DB0-A640-0D8FA2166D18}" type="parTrans" cxnId="{360F95AE-F265-4CAD-8CCB-6BC9432B6D24}">
      <dgm:prSet/>
      <dgm:spPr/>
      <dgm:t>
        <a:bodyPr/>
        <a:lstStyle/>
        <a:p>
          <a:endParaRPr lang="en-US"/>
        </a:p>
      </dgm:t>
    </dgm:pt>
    <dgm:pt modelId="{E4338ABD-5AF2-4B71-9C2D-019D6842A04E}" type="sibTrans" cxnId="{360F95AE-F265-4CAD-8CCB-6BC9432B6D24}">
      <dgm:prSet/>
      <dgm:spPr/>
      <dgm:t>
        <a:bodyPr/>
        <a:lstStyle/>
        <a:p>
          <a:endParaRPr lang="en-US"/>
        </a:p>
      </dgm:t>
    </dgm:pt>
    <dgm:pt modelId="{D85FF70F-1759-49CC-88CC-162E83B8C65E}">
      <dgm:prSet phldrT="[Text]" custT="1"/>
      <dgm:spPr/>
      <dgm:t>
        <a:bodyPr/>
        <a:lstStyle/>
        <a:p>
          <a:r>
            <a:rPr lang="en-US" sz="900" b="1" dirty="0"/>
            <a:t>Data</a:t>
          </a:r>
        </a:p>
      </dgm:t>
    </dgm:pt>
    <dgm:pt modelId="{F1CE7FF4-4DAC-4C4D-9508-F8FF890F066C}" type="parTrans" cxnId="{5FE68EE0-4567-407F-9467-385B92F29D6A}">
      <dgm:prSet/>
      <dgm:spPr/>
      <dgm:t>
        <a:bodyPr/>
        <a:lstStyle/>
        <a:p>
          <a:endParaRPr lang="en-US"/>
        </a:p>
      </dgm:t>
    </dgm:pt>
    <dgm:pt modelId="{3BB7373A-18E2-423B-A881-AF3610585D7C}" type="sibTrans" cxnId="{5FE68EE0-4567-407F-9467-385B92F29D6A}">
      <dgm:prSet/>
      <dgm:spPr/>
      <dgm:t>
        <a:bodyPr/>
        <a:lstStyle/>
        <a:p>
          <a:endParaRPr lang="en-US"/>
        </a:p>
      </dgm:t>
    </dgm:pt>
    <dgm:pt modelId="{180A33A6-361C-4EC0-A93C-33C43114DBCB}" type="pres">
      <dgm:prSet presAssocID="{5472A3C0-8127-4844-A5E3-B2E0D6BBF4EF}" presName="composite" presStyleCnt="0">
        <dgm:presLayoutVars>
          <dgm:chMax val="3"/>
          <dgm:animLvl val="lvl"/>
          <dgm:resizeHandles val="exact"/>
        </dgm:presLayoutVars>
      </dgm:prSet>
      <dgm:spPr/>
    </dgm:pt>
    <dgm:pt modelId="{6CC52B8D-E73B-4627-B61F-DD506C2C0D28}" type="pres">
      <dgm:prSet presAssocID="{8361874D-8230-4B29-B4A4-40E510705BB2}" presName="gear1" presStyleLbl="node1" presStyleIdx="0" presStyleCnt="3">
        <dgm:presLayoutVars>
          <dgm:chMax val="1"/>
          <dgm:bulletEnabled val="1"/>
        </dgm:presLayoutVars>
      </dgm:prSet>
      <dgm:spPr/>
    </dgm:pt>
    <dgm:pt modelId="{F7F07C04-B9CE-45F0-9F9B-D578C271DCCA}" type="pres">
      <dgm:prSet presAssocID="{8361874D-8230-4B29-B4A4-40E510705BB2}" presName="gear1srcNode" presStyleLbl="node1" presStyleIdx="0" presStyleCnt="3"/>
      <dgm:spPr/>
    </dgm:pt>
    <dgm:pt modelId="{EF4A49E3-38DD-4EF7-AF9F-962305829DFD}" type="pres">
      <dgm:prSet presAssocID="{8361874D-8230-4B29-B4A4-40E510705BB2}" presName="gear1dstNode" presStyleLbl="node1" presStyleIdx="0" presStyleCnt="3"/>
      <dgm:spPr/>
    </dgm:pt>
    <dgm:pt modelId="{B6EE166D-FB2D-4579-8B57-15F6EFDD66AD}" type="pres">
      <dgm:prSet presAssocID="{4AB1014C-9464-41CD-8E27-DC53FDFBDC41}" presName="gear2" presStyleLbl="node1" presStyleIdx="1" presStyleCnt="3" custScaleX="109690" custScaleY="105778">
        <dgm:presLayoutVars>
          <dgm:chMax val="1"/>
          <dgm:bulletEnabled val="1"/>
        </dgm:presLayoutVars>
      </dgm:prSet>
      <dgm:spPr/>
    </dgm:pt>
    <dgm:pt modelId="{175ABD3D-A95D-4E07-A23A-B363BC4BA064}" type="pres">
      <dgm:prSet presAssocID="{4AB1014C-9464-41CD-8E27-DC53FDFBDC41}" presName="gear2srcNode" presStyleLbl="node1" presStyleIdx="1" presStyleCnt="3"/>
      <dgm:spPr/>
    </dgm:pt>
    <dgm:pt modelId="{A04E3B87-5821-4C3E-B7C0-8B2CCD71621E}" type="pres">
      <dgm:prSet presAssocID="{4AB1014C-9464-41CD-8E27-DC53FDFBDC41}" presName="gear2dstNode" presStyleLbl="node1" presStyleIdx="1" presStyleCnt="3"/>
      <dgm:spPr/>
    </dgm:pt>
    <dgm:pt modelId="{C617CE7A-8D18-4032-AA50-AE96045B15CF}" type="pres">
      <dgm:prSet presAssocID="{D85FF70F-1759-49CC-88CC-162E83B8C65E}" presName="gear3" presStyleLbl="node1" presStyleIdx="2" presStyleCnt="3"/>
      <dgm:spPr/>
    </dgm:pt>
    <dgm:pt modelId="{76816AA1-37A0-4709-8A46-963237CA9F53}" type="pres">
      <dgm:prSet presAssocID="{D85FF70F-1759-49CC-88CC-162E83B8C65E}" presName="gear3tx" presStyleLbl="node1" presStyleIdx="2" presStyleCnt="3">
        <dgm:presLayoutVars>
          <dgm:chMax val="1"/>
          <dgm:bulletEnabled val="1"/>
        </dgm:presLayoutVars>
      </dgm:prSet>
      <dgm:spPr/>
    </dgm:pt>
    <dgm:pt modelId="{BAF68C5A-266F-49B9-BAF6-4F20FEECBD20}" type="pres">
      <dgm:prSet presAssocID="{D85FF70F-1759-49CC-88CC-162E83B8C65E}" presName="gear3srcNode" presStyleLbl="node1" presStyleIdx="2" presStyleCnt="3"/>
      <dgm:spPr/>
    </dgm:pt>
    <dgm:pt modelId="{EBE7258C-9504-4178-8D84-FADA6081C713}" type="pres">
      <dgm:prSet presAssocID="{D85FF70F-1759-49CC-88CC-162E83B8C65E}" presName="gear3dstNode" presStyleLbl="node1" presStyleIdx="2" presStyleCnt="3"/>
      <dgm:spPr/>
    </dgm:pt>
    <dgm:pt modelId="{A1D370F5-2AAC-485E-B227-0EF717C95E84}" type="pres">
      <dgm:prSet presAssocID="{3DB0048A-17DC-4FE6-B5C4-A59F20B03788}" presName="connector1" presStyleLbl="sibTrans2D1" presStyleIdx="0" presStyleCnt="3"/>
      <dgm:spPr/>
    </dgm:pt>
    <dgm:pt modelId="{FA1BFA45-56CF-4B10-BA4B-13D4B4B54D32}" type="pres">
      <dgm:prSet presAssocID="{E4338ABD-5AF2-4B71-9C2D-019D6842A04E}" presName="connector2" presStyleLbl="sibTrans2D1" presStyleIdx="1" presStyleCnt="3"/>
      <dgm:spPr/>
    </dgm:pt>
    <dgm:pt modelId="{E2E8E9AF-4A3C-42A7-89B8-C285162C0CA8}" type="pres">
      <dgm:prSet presAssocID="{3BB7373A-18E2-423B-A881-AF3610585D7C}" presName="connector3" presStyleLbl="sibTrans2D1" presStyleIdx="2" presStyleCnt="3"/>
      <dgm:spPr/>
    </dgm:pt>
  </dgm:ptLst>
  <dgm:cxnLst>
    <dgm:cxn modelId="{6BCE4C15-65FC-4579-BA3B-0C1379DE0079}" type="presOf" srcId="{8361874D-8230-4B29-B4A4-40E510705BB2}" destId="{6CC52B8D-E73B-4627-B61F-DD506C2C0D28}" srcOrd="0" destOrd="0" presId="urn:microsoft.com/office/officeart/2005/8/layout/gear1"/>
    <dgm:cxn modelId="{76FC961C-F8F5-4505-A11F-AFA3B0C66779}" type="presOf" srcId="{3DB0048A-17DC-4FE6-B5C4-A59F20B03788}" destId="{A1D370F5-2AAC-485E-B227-0EF717C95E84}" srcOrd="0" destOrd="0" presId="urn:microsoft.com/office/officeart/2005/8/layout/gear1"/>
    <dgm:cxn modelId="{BD323C30-84C6-4AF0-8CD2-48BC78C90A0F}" type="presOf" srcId="{3BB7373A-18E2-423B-A881-AF3610585D7C}" destId="{E2E8E9AF-4A3C-42A7-89B8-C285162C0CA8}" srcOrd="0" destOrd="0" presId="urn:microsoft.com/office/officeart/2005/8/layout/gear1"/>
    <dgm:cxn modelId="{05F26A43-8E40-45E9-9BD6-4BA8588B6233}" type="presOf" srcId="{E4338ABD-5AF2-4B71-9C2D-019D6842A04E}" destId="{FA1BFA45-56CF-4B10-BA4B-13D4B4B54D32}" srcOrd="0" destOrd="0" presId="urn:microsoft.com/office/officeart/2005/8/layout/gear1"/>
    <dgm:cxn modelId="{04E8A246-3F5C-4E89-9113-4438CC3C951D}" srcId="{5472A3C0-8127-4844-A5E3-B2E0D6BBF4EF}" destId="{8361874D-8230-4B29-B4A4-40E510705BB2}" srcOrd="0" destOrd="0" parTransId="{ABF1816F-977E-4179-A7D3-A00B7D4CFC46}" sibTransId="{3DB0048A-17DC-4FE6-B5C4-A59F20B03788}"/>
    <dgm:cxn modelId="{AB9C4D49-30CA-4CD4-BE37-68A24010B1E1}" type="presOf" srcId="{D85FF70F-1759-49CC-88CC-162E83B8C65E}" destId="{BAF68C5A-266F-49B9-BAF6-4F20FEECBD20}" srcOrd="2" destOrd="0" presId="urn:microsoft.com/office/officeart/2005/8/layout/gear1"/>
    <dgm:cxn modelId="{5C59444D-B933-4E63-A3AB-D313CB114A13}" type="presOf" srcId="{D85FF70F-1759-49CC-88CC-162E83B8C65E}" destId="{76816AA1-37A0-4709-8A46-963237CA9F53}" srcOrd="1" destOrd="0" presId="urn:microsoft.com/office/officeart/2005/8/layout/gear1"/>
    <dgm:cxn modelId="{1C1EA652-C26C-42F7-BFFF-37C51AB65612}" type="presOf" srcId="{4AB1014C-9464-41CD-8E27-DC53FDFBDC41}" destId="{A04E3B87-5821-4C3E-B7C0-8B2CCD71621E}" srcOrd="2" destOrd="0" presId="urn:microsoft.com/office/officeart/2005/8/layout/gear1"/>
    <dgm:cxn modelId="{3FD8D574-3071-45D0-9C6F-4D98DA5EE1A6}" type="presOf" srcId="{D85FF70F-1759-49CC-88CC-162E83B8C65E}" destId="{C617CE7A-8D18-4032-AA50-AE96045B15CF}" srcOrd="0" destOrd="0" presId="urn:microsoft.com/office/officeart/2005/8/layout/gear1"/>
    <dgm:cxn modelId="{1C573657-7975-4627-9847-E509F65BD3BC}" type="presOf" srcId="{4AB1014C-9464-41CD-8E27-DC53FDFBDC41}" destId="{B6EE166D-FB2D-4579-8B57-15F6EFDD66AD}" srcOrd="0" destOrd="0" presId="urn:microsoft.com/office/officeart/2005/8/layout/gear1"/>
    <dgm:cxn modelId="{0A150B93-6CE8-4F5A-B04D-9BBABF5B37F7}" type="presOf" srcId="{5472A3C0-8127-4844-A5E3-B2E0D6BBF4EF}" destId="{180A33A6-361C-4EC0-A93C-33C43114DBCB}" srcOrd="0" destOrd="0" presId="urn:microsoft.com/office/officeart/2005/8/layout/gear1"/>
    <dgm:cxn modelId="{2BB899AA-B71B-4DEC-AEB1-20B8F4CDED22}" type="presOf" srcId="{4AB1014C-9464-41CD-8E27-DC53FDFBDC41}" destId="{175ABD3D-A95D-4E07-A23A-B363BC4BA064}" srcOrd="1" destOrd="0" presId="urn:microsoft.com/office/officeart/2005/8/layout/gear1"/>
    <dgm:cxn modelId="{4C1723AD-3378-4019-8CE9-C5A44F721D56}" type="presOf" srcId="{8361874D-8230-4B29-B4A4-40E510705BB2}" destId="{EF4A49E3-38DD-4EF7-AF9F-962305829DFD}" srcOrd="2" destOrd="0" presId="urn:microsoft.com/office/officeart/2005/8/layout/gear1"/>
    <dgm:cxn modelId="{360F95AE-F265-4CAD-8CCB-6BC9432B6D24}" srcId="{5472A3C0-8127-4844-A5E3-B2E0D6BBF4EF}" destId="{4AB1014C-9464-41CD-8E27-DC53FDFBDC41}" srcOrd="1" destOrd="0" parTransId="{0C7E048E-B44C-4DB0-A640-0D8FA2166D18}" sibTransId="{E4338ABD-5AF2-4B71-9C2D-019D6842A04E}"/>
    <dgm:cxn modelId="{3134B3CA-1B6A-415F-A4DE-348C713B6E63}" type="presOf" srcId="{8361874D-8230-4B29-B4A4-40E510705BB2}" destId="{F7F07C04-B9CE-45F0-9F9B-D578C271DCCA}" srcOrd="1" destOrd="0" presId="urn:microsoft.com/office/officeart/2005/8/layout/gear1"/>
    <dgm:cxn modelId="{5FE68EE0-4567-407F-9467-385B92F29D6A}" srcId="{5472A3C0-8127-4844-A5E3-B2E0D6BBF4EF}" destId="{D85FF70F-1759-49CC-88CC-162E83B8C65E}" srcOrd="2" destOrd="0" parTransId="{F1CE7FF4-4DAC-4C4D-9508-F8FF890F066C}" sibTransId="{3BB7373A-18E2-423B-A881-AF3610585D7C}"/>
    <dgm:cxn modelId="{63A3C2FC-911E-4426-9D6E-5536D5F1FA4F}" type="presOf" srcId="{D85FF70F-1759-49CC-88CC-162E83B8C65E}" destId="{EBE7258C-9504-4178-8D84-FADA6081C713}" srcOrd="3" destOrd="0" presId="urn:microsoft.com/office/officeart/2005/8/layout/gear1"/>
    <dgm:cxn modelId="{A0EAEDB4-3932-4F85-9C39-12FE384C9B3D}" type="presParOf" srcId="{180A33A6-361C-4EC0-A93C-33C43114DBCB}" destId="{6CC52B8D-E73B-4627-B61F-DD506C2C0D28}" srcOrd="0" destOrd="0" presId="urn:microsoft.com/office/officeart/2005/8/layout/gear1"/>
    <dgm:cxn modelId="{CFB897A2-1DC9-4B2B-8D20-BA3AA2497C2B}" type="presParOf" srcId="{180A33A6-361C-4EC0-A93C-33C43114DBCB}" destId="{F7F07C04-B9CE-45F0-9F9B-D578C271DCCA}" srcOrd="1" destOrd="0" presId="urn:microsoft.com/office/officeart/2005/8/layout/gear1"/>
    <dgm:cxn modelId="{9AA9C4C2-C741-4366-9950-83C320128EC0}" type="presParOf" srcId="{180A33A6-361C-4EC0-A93C-33C43114DBCB}" destId="{EF4A49E3-38DD-4EF7-AF9F-962305829DFD}" srcOrd="2" destOrd="0" presId="urn:microsoft.com/office/officeart/2005/8/layout/gear1"/>
    <dgm:cxn modelId="{07772F7D-3338-4BC9-A419-0BC12E3116FA}" type="presParOf" srcId="{180A33A6-361C-4EC0-A93C-33C43114DBCB}" destId="{B6EE166D-FB2D-4579-8B57-15F6EFDD66AD}" srcOrd="3" destOrd="0" presId="urn:microsoft.com/office/officeart/2005/8/layout/gear1"/>
    <dgm:cxn modelId="{4E112268-CEED-47F2-A495-EB250B1F12D1}" type="presParOf" srcId="{180A33A6-361C-4EC0-A93C-33C43114DBCB}" destId="{175ABD3D-A95D-4E07-A23A-B363BC4BA064}" srcOrd="4" destOrd="0" presId="urn:microsoft.com/office/officeart/2005/8/layout/gear1"/>
    <dgm:cxn modelId="{5FD00129-B2F1-47DB-B9D7-4652854F06CD}" type="presParOf" srcId="{180A33A6-361C-4EC0-A93C-33C43114DBCB}" destId="{A04E3B87-5821-4C3E-B7C0-8B2CCD71621E}" srcOrd="5" destOrd="0" presId="urn:microsoft.com/office/officeart/2005/8/layout/gear1"/>
    <dgm:cxn modelId="{44374248-E9D5-42C3-A9EA-527D6C19D43A}" type="presParOf" srcId="{180A33A6-361C-4EC0-A93C-33C43114DBCB}" destId="{C617CE7A-8D18-4032-AA50-AE96045B15CF}" srcOrd="6" destOrd="0" presId="urn:microsoft.com/office/officeart/2005/8/layout/gear1"/>
    <dgm:cxn modelId="{BE9F65BB-B414-47B5-8C69-541036ECE998}" type="presParOf" srcId="{180A33A6-361C-4EC0-A93C-33C43114DBCB}" destId="{76816AA1-37A0-4709-8A46-963237CA9F53}" srcOrd="7" destOrd="0" presId="urn:microsoft.com/office/officeart/2005/8/layout/gear1"/>
    <dgm:cxn modelId="{7912DA87-3B5E-482A-9074-510FCEABB716}" type="presParOf" srcId="{180A33A6-361C-4EC0-A93C-33C43114DBCB}" destId="{BAF68C5A-266F-49B9-BAF6-4F20FEECBD20}" srcOrd="8" destOrd="0" presId="urn:microsoft.com/office/officeart/2005/8/layout/gear1"/>
    <dgm:cxn modelId="{9E953FD5-43A6-4DD2-ACFD-FFB23D7DD60C}" type="presParOf" srcId="{180A33A6-361C-4EC0-A93C-33C43114DBCB}" destId="{EBE7258C-9504-4178-8D84-FADA6081C713}" srcOrd="9" destOrd="0" presId="urn:microsoft.com/office/officeart/2005/8/layout/gear1"/>
    <dgm:cxn modelId="{9E2BAEE5-4FA4-472A-BCB1-CD7893699A8A}" type="presParOf" srcId="{180A33A6-361C-4EC0-A93C-33C43114DBCB}" destId="{A1D370F5-2AAC-485E-B227-0EF717C95E84}" srcOrd="10" destOrd="0" presId="urn:microsoft.com/office/officeart/2005/8/layout/gear1"/>
    <dgm:cxn modelId="{E221FBD6-6DBB-4F77-A942-DC2C279AA69E}" type="presParOf" srcId="{180A33A6-361C-4EC0-A93C-33C43114DBCB}" destId="{FA1BFA45-56CF-4B10-BA4B-13D4B4B54D32}" srcOrd="11" destOrd="0" presId="urn:microsoft.com/office/officeart/2005/8/layout/gear1"/>
    <dgm:cxn modelId="{3FC17E43-75A8-4DEC-B77B-B0C256024D71}" type="presParOf" srcId="{180A33A6-361C-4EC0-A93C-33C43114DBCB}" destId="{E2E8E9AF-4A3C-42A7-89B8-C285162C0CA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45A5F0-42D7-4741-B4DD-05E136182671}" type="doc">
      <dgm:prSet loTypeId="urn:microsoft.com/office/officeart/2005/8/layout/chevron1" loCatId="process" qsTypeId="urn:microsoft.com/office/officeart/2005/8/quickstyle/simple1" qsCatId="simple" csTypeId="urn:microsoft.com/office/officeart/2005/8/colors/colorful3" csCatId="colorful" phldr="1"/>
      <dgm:spPr/>
    </dgm:pt>
    <dgm:pt modelId="{C9CEDC4D-6F49-411B-BBEE-ABB30812D2AC}">
      <dgm:prSet phldrT="[Text]" custT="1"/>
      <dgm:spPr/>
      <dgm:t>
        <a:bodyPr/>
        <a:lstStyle/>
        <a:p>
          <a:r>
            <a:rPr lang="en-US" sz="1600" b="0" dirty="0"/>
            <a:t>Visualization</a:t>
          </a:r>
        </a:p>
      </dgm:t>
    </dgm:pt>
    <dgm:pt modelId="{39CC34EF-5CD2-4B2D-BFB5-D4FC8CD835A9}" type="parTrans" cxnId="{BBC0A7DB-18C9-47D5-B731-07E9D0117BF8}">
      <dgm:prSet/>
      <dgm:spPr/>
      <dgm:t>
        <a:bodyPr/>
        <a:lstStyle/>
        <a:p>
          <a:endParaRPr lang="en-US"/>
        </a:p>
      </dgm:t>
    </dgm:pt>
    <dgm:pt modelId="{77389866-DAFD-4E12-BAD6-BA67CA135417}" type="sibTrans" cxnId="{BBC0A7DB-18C9-47D5-B731-07E9D0117BF8}">
      <dgm:prSet/>
      <dgm:spPr/>
      <dgm:t>
        <a:bodyPr/>
        <a:lstStyle/>
        <a:p>
          <a:endParaRPr lang="en-US"/>
        </a:p>
      </dgm:t>
    </dgm:pt>
    <dgm:pt modelId="{62BF3B56-2232-4749-92B9-3BCC2C49B1A3}">
      <dgm:prSet phldrT="[Text]" custT="1"/>
      <dgm:spPr/>
      <dgm:t>
        <a:bodyPr/>
        <a:lstStyle/>
        <a:p>
          <a:r>
            <a:rPr lang="en-US" sz="1600" dirty="0"/>
            <a:t>Actions and insights</a:t>
          </a:r>
        </a:p>
      </dgm:t>
    </dgm:pt>
    <dgm:pt modelId="{1C7AD7F7-8F63-45CD-9FCA-7D3847BB8FBF}" type="parTrans" cxnId="{17CB0141-A06A-4995-BF20-E4EDAC2DE29A}">
      <dgm:prSet/>
      <dgm:spPr/>
      <dgm:t>
        <a:bodyPr/>
        <a:lstStyle/>
        <a:p>
          <a:endParaRPr lang="en-US"/>
        </a:p>
      </dgm:t>
    </dgm:pt>
    <dgm:pt modelId="{7CB7C3A1-9977-4EAB-957B-6A0D2B7FB453}" type="sibTrans" cxnId="{17CB0141-A06A-4995-BF20-E4EDAC2DE29A}">
      <dgm:prSet/>
      <dgm:spPr/>
      <dgm:t>
        <a:bodyPr/>
        <a:lstStyle/>
        <a:p>
          <a:endParaRPr lang="en-US"/>
        </a:p>
      </dgm:t>
    </dgm:pt>
    <dgm:pt modelId="{99182BD4-E2AB-4ACE-9C37-09075CF45F66}">
      <dgm:prSet phldrT="[Text]" custT="1"/>
      <dgm:spPr/>
      <dgm:t>
        <a:bodyPr/>
        <a:lstStyle/>
        <a:p>
          <a:r>
            <a:rPr lang="en-US" sz="1600" dirty="0"/>
            <a:t>Results generation</a:t>
          </a:r>
        </a:p>
      </dgm:t>
    </dgm:pt>
    <dgm:pt modelId="{8DDC4A1D-4132-4D51-A951-07BB656F0F14}" type="parTrans" cxnId="{3EEBDC51-4F94-4566-8800-C0CFF081E518}">
      <dgm:prSet/>
      <dgm:spPr/>
      <dgm:t>
        <a:bodyPr/>
        <a:lstStyle/>
        <a:p>
          <a:endParaRPr lang="en-US"/>
        </a:p>
      </dgm:t>
    </dgm:pt>
    <dgm:pt modelId="{DCE9AE68-E1AB-4623-8FB1-1AC1517E226D}" type="sibTrans" cxnId="{3EEBDC51-4F94-4566-8800-C0CFF081E518}">
      <dgm:prSet/>
      <dgm:spPr/>
      <dgm:t>
        <a:bodyPr/>
        <a:lstStyle/>
        <a:p>
          <a:endParaRPr lang="en-US"/>
        </a:p>
      </dgm:t>
    </dgm:pt>
    <dgm:pt modelId="{605979AC-0DFE-4145-BACC-F25847A367D8}" type="pres">
      <dgm:prSet presAssocID="{A145A5F0-42D7-4741-B4DD-05E136182671}" presName="Name0" presStyleCnt="0">
        <dgm:presLayoutVars>
          <dgm:dir/>
          <dgm:animLvl val="lvl"/>
          <dgm:resizeHandles val="exact"/>
        </dgm:presLayoutVars>
      </dgm:prSet>
      <dgm:spPr/>
    </dgm:pt>
    <dgm:pt modelId="{383D7D68-B52A-4055-B2FC-09B3A7CF79D7}" type="pres">
      <dgm:prSet presAssocID="{99182BD4-E2AB-4ACE-9C37-09075CF45F66}" presName="parTxOnly" presStyleLbl="node1" presStyleIdx="0" presStyleCnt="3">
        <dgm:presLayoutVars>
          <dgm:chMax val="0"/>
          <dgm:chPref val="0"/>
          <dgm:bulletEnabled val="1"/>
        </dgm:presLayoutVars>
      </dgm:prSet>
      <dgm:spPr/>
    </dgm:pt>
    <dgm:pt modelId="{8D67CEA0-D763-4E7F-93AB-3B78E7C27B2E}" type="pres">
      <dgm:prSet presAssocID="{DCE9AE68-E1AB-4623-8FB1-1AC1517E226D}" presName="parTxOnlySpace" presStyleCnt="0"/>
      <dgm:spPr/>
    </dgm:pt>
    <dgm:pt modelId="{FC53A3A9-D37F-4668-B707-8BBD615CA648}" type="pres">
      <dgm:prSet presAssocID="{C9CEDC4D-6F49-411B-BBEE-ABB30812D2AC}" presName="parTxOnly" presStyleLbl="node1" presStyleIdx="1" presStyleCnt="3">
        <dgm:presLayoutVars>
          <dgm:chMax val="0"/>
          <dgm:chPref val="0"/>
          <dgm:bulletEnabled val="1"/>
        </dgm:presLayoutVars>
      </dgm:prSet>
      <dgm:spPr/>
    </dgm:pt>
    <dgm:pt modelId="{76FFF2BE-8ED4-456C-A57B-EEA7B0D0FF08}" type="pres">
      <dgm:prSet presAssocID="{77389866-DAFD-4E12-BAD6-BA67CA135417}" presName="parTxOnlySpace" presStyleCnt="0"/>
      <dgm:spPr/>
    </dgm:pt>
    <dgm:pt modelId="{DFA42359-9295-4006-B190-9F0990F16135}" type="pres">
      <dgm:prSet presAssocID="{62BF3B56-2232-4749-92B9-3BCC2C49B1A3}" presName="parTxOnly" presStyleLbl="node1" presStyleIdx="2" presStyleCnt="3" custLinFactNeighborX="3270">
        <dgm:presLayoutVars>
          <dgm:chMax val="0"/>
          <dgm:chPref val="0"/>
          <dgm:bulletEnabled val="1"/>
        </dgm:presLayoutVars>
      </dgm:prSet>
      <dgm:spPr/>
    </dgm:pt>
  </dgm:ptLst>
  <dgm:cxnLst>
    <dgm:cxn modelId="{17CB0141-A06A-4995-BF20-E4EDAC2DE29A}" srcId="{A145A5F0-42D7-4741-B4DD-05E136182671}" destId="{62BF3B56-2232-4749-92B9-3BCC2C49B1A3}" srcOrd="2" destOrd="0" parTransId="{1C7AD7F7-8F63-45CD-9FCA-7D3847BB8FBF}" sibTransId="{7CB7C3A1-9977-4EAB-957B-6A0D2B7FB453}"/>
    <dgm:cxn modelId="{3EEBDC51-4F94-4566-8800-C0CFF081E518}" srcId="{A145A5F0-42D7-4741-B4DD-05E136182671}" destId="{99182BD4-E2AB-4ACE-9C37-09075CF45F66}" srcOrd="0" destOrd="0" parTransId="{8DDC4A1D-4132-4D51-A951-07BB656F0F14}" sibTransId="{DCE9AE68-E1AB-4623-8FB1-1AC1517E226D}"/>
    <dgm:cxn modelId="{417C4092-37A4-4547-89BC-192A1E25E814}" type="presOf" srcId="{99182BD4-E2AB-4ACE-9C37-09075CF45F66}" destId="{383D7D68-B52A-4055-B2FC-09B3A7CF79D7}" srcOrd="0" destOrd="0" presId="urn:microsoft.com/office/officeart/2005/8/layout/chevron1"/>
    <dgm:cxn modelId="{D617379B-FB56-4FB5-8B46-863B0998A940}" type="presOf" srcId="{A145A5F0-42D7-4741-B4DD-05E136182671}" destId="{605979AC-0DFE-4145-BACC-F25847A367D8}" srcOrd="0" destOrd="0" presId="urn:microsoft.com/office/officeart/2005/8/layout/chevron1"/>
    <dgm:cxn modelId="{839726A2-DAED-421A-BECC-1A88CB16C615}" type="presOf" srcId="{62BF3B56-2232-4749-92B9-3BCC2C49B1A3}" destId="{DFA42359-9295-4006-B190-9F0990F16135}" srcOrd="0" destOrd="0" presId="urn:microsoft.com/office/officeart/2005/8/layout/chevron1"/>
    <dgm:cxn modelId="{3E34ECC1-C8C8-4BB6-A8DB-884E79694155}" type="presOf" srcId="{C9CEDC4D-6F49-411B-BBEE-ABB30812D2AC}" destId="{FC53A3A9-D37F-4668-B707-8BBD615CA648}" srcOrd="0" destOrd="0" presId="urn:microsoft.com/office/officeart/2005/8/layout/chevron1"/>
    <dgm:cxn modelId="{BBC0A7DB-18C9-47D5-B731-07E9D0117BF8}" srcId="{A145A5F0-42D7-4741-B4DD-05E136182671}" destId="{C9CEDC4D-6F49-411B-BBEE-ABB30812D2AC}" srcOrd="1" destOrd="0" parTransId="{39CC34EF-5CD2-4B2D-BFB5-D4FC8CD835A9}" sibTransId="{77389866-DAFD-4E12-BAD6-BA67CA135417}"/>
    <dgm:cxn modelId="{34A29D17-5108-4E10-B896-0FF40D81CBD2}" type="presParOf" srcId="{605979AC-0DFE-4145-BACC-F25847A367D8}" destId="{383D7D68-B52A-4055-B2FC-09B3A7CF79D7}" srcOrd="0" destOrd="0" presId="urn:microsoft.com/office/officeart/2005/8/layout/chevron1"/>
    <dgm:cxn modelId="{4BF69D36-63D6-4554-A59F-7B9CD94F15BC}" type="presParOf" srcId="{605979AC-0DFE-4145-BACC-F25847A367D8}" destId="{8D67CEA0-D763-4E7F-93AB-3B78E7C27B2E}" srcOrd="1" destOrd="0" presId="urn:microsoft.com/office/officeart/2005/8/layout/chevron1"/>
    <dgm:cxn modelId="{09DEB8D7-D46D-4369-A3E7-9EE20F3E0BBC}" type="presParOf" srcId="{605979AC-0DFE-4145-BACC-F25847A367D8}" destId="{FC53A3A9-D37F-4668-B707-8BBD615CA648}" srcOrd="2" destOrd="0" presId="urn:microsoft.com/office/officeart/2005/8/layout/chevron1"/>
    <dgm:cxn modelId="{0FE6B7FD-62C8-41E4-82B8-7E4C2AD9988D}" type="presParOf" srcId="{605979AC-0DFE-4145-BACC-F25847A367D8}" destId="{76FFF2BE-8ED4-456C-A57B-EEA7B0D0FF08}" srcOrd="3" destOrd="0" presId="urn:microsoft.com/office/officeart/2005/8/layout/chevron1"/>
    <dgm:cxn modelId="{1BE44FD1-018E-41D1-89C3-878F23F3CFC5}" type="presParOf" srcId="{605979AC-0DFE-4145-BACC-F25847A367D8}" destId="{DFA42359-9295-4006-B190-9F0990F16135}"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D7D68-B52A-4055-B2FC-09B3A7CF79D7}">
      <dsp:nvSpPr>
        <dsp:cNvPr id="0" name=""/>
        <dsp:cNvSpPr/>
      </dsp:nvSpPr>
      <dsp:spPr>
        <a:xfrm>
          <a:off x="3562" y="0"/>
          <a:ext cx="4340840" cy="42227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Data treatment &amp; variable transformation</a:t>
          </a:r>
        </a:p>
      </dsp:txBody>
      <dsp:txXfrm>
        <a:off x="214700" y="0"/>
        <a:ext cx="3918565" cy="422275"/>
      </dsp:txXfrm>
    </dsp:sp>
    <dsp:sp modelId="{FC53A3A9-D37F-4668-B707-8BBD615CA648}">
      <dsp:nvSpPr>
        <dsp:cNvPr id="0" name=""/>
        <dsp:cNvSpPr/>
      </dsp:nvSpPr>
      <dsp:spPr>
        <a:xfrm>
          <a:off x="3910318" y="0"/>
          <a:ext cx="4340840" cy="422275"/>
        </a:xfrm>
        <a:prstGeom prst="chevron">
          <a:avLst/>
        </a:prstGeom>
        <a:solidFill>
          <a:schemeClr val="accent3">
            <a:hueOff val="120768"/>
            <a:satOff val="-6892"/>
            <a:lumOff val="-6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t>Automatic feature selection </a:t>
          </a:r>
        </a:p>
      </dsp:txBody>
      <dsp:txXfrm>
        <a:off x="4121456" y="0"/>
        <a:ext cx="3918565" cy="422275"/>
      </dsp:txXfrm>
    </dsp:sp>
    <dsp:sp modelId="{DFA42359-9295-4006-B190-9F0990F16135}">
      <dsp:nvSpPr>
        <dsp:cNvPr id="0" name=""/>
        <dsp:cNvSpPr/>
      </dsp:nvSpPr>
      <dsp:spPr>
        <a:xfrm>
          <a:off x="7820637" y="0"/>
          <a:ext cx="4340840" cy="422275"/>
        </a:xfrm>
        <a:prstGeom prst="chevron">
          <a:avLst/>
        </a:prstGeom>
        <a:solidFill>
          <a:schemeClr val="accent3">
            <a:hueOff val="241537"/>
            <a:satOff val="-13785"/>
            <a:lumOff val="-13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Business Intuition check</a:t>
          </a:r>
        </a:p>
      </dsp:txBody>
      <dsp:txXfrm>
        <a:off x="8031775" y="0"/>
        <a:ext cx="3918565" cy="422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52B8D-E73B-4627-B61F-DD506C2C0D28}">
      <dsp:nvSpPr>
        <dsp:cNvPr id="0" name=""/>
        <dsp:cNvSpPr/>
      </dsp:nvSpPr>
      <dsp:spPr>
        <a:xfrm>
          <a:off x="1624370" y="1173342"/>
          <a:ext cx="1434084" cy="1434084"/>
        </a:xfrm>
        <a:prstGeom prst="gear9">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Results</a:t>
          </a:r>
        </a:p>
      </dsp:txBody>
      <dsp:txXfrm>
        <a:off x="1912685" y="1509269"/>
        <a:ext cx="857454" cy="737149"/>
      </dsp:txXfrm>
    </dsp:sp>
    <dsp:sp modelId="{B6EE166D-FB2D-4579-8B57-15F6EFDD66AD}">
      <dsp:nvSpPr>
        <dsp:cNvPr id="0" name=""/>
        <dsp:cNvSpPr/>
      </dsp:nvSpPr>
      <dsp:spPr>
        <a:xfrm>
          <a:off x="739462" y="804245"/>
          <a:ext cx="1144034" cy="1103233"/>
        </a:xfrm>
        <a:prstGeom prst="gear6">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Modeling</a:t>
          </a:r>
        </a:p>
      </dsp:txBody>
      <dsp:txXfrm>
        <a:off x="1023135" y="1083666"/>
        <a:ext cx="576688" cy="544391"/>
      </dsp:txXfrm>
    </dsp:sp>
    <dsp:sp modelId="{C617CE7A-8D18-4032-AA50-AE96045B15CF}">
      <dsp:nvSpPr>
        <dsp:cNvPr id="0" name=""/>
        <dsp:cNvSpPr/>
      </dsp:nvSpPr>
      <dsp:spPr>
        <a:xfrm rot="20700000">
          <a:off x="1374164" y="114833"/>
          <a:ext cx="1021898" cy="1021898"/>
        </a:xfrm>
        <a:prstGeom prst="gear6">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Data</a:t>
          </a:r>
        </a:p>
      </dsp:txBody>
      <dsp:txXfrm rot="-20700000">
        <a:off x="1598296" y="338965"/>
        <a:ext cx="573633" cy="573633"/>
      </dsp:txXfrm>
    </dsp:sp>
    <dsp:sp modelId="{A1D370F5-2AAC-485E-B227-0EF717C95E84}">
      <dsp:nvSpPr>
        <dsp:cNvPr id="0" name=""/>
        <dsp:cNvSpPr/>
      </dsp:nvSpPr>
      <dsp:spPr>
        <a:xfrm>
          <a:off x="1497573" y="966175"/>
          <a:ext cx="1835628" cy="1835628"/>
        </a:xfrm>
        <a:prstGeom prst="circularArrow">
          <a:avLst>
            <a:gd name="adj1" fmla="val 4688"/>
            <a:gd name="adj2" fmla="val 299029"/>
            <a:gd name="adj3" fmla="val 2460363"/>
            <a:gd name="adj4" fmla="val 15987197"/>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BFA45-56CF-4B10-BA4B-13D4B4B54D32}">
      <dsp:nvSpPr>
        <dsp:cNvPr id="0" name=""/>
        <dsp:cNvSpPr/>
      </dsp:nvSpPr>
      <dsp:spPr>
        <a:xfrm>
          <a:off x="605285" y="610416"/>
          <a:ext cx="1333698" cy="1333698"/>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E8E9AF-4A3C-42A7-89B8-C285162C0CA8}">
      <dsp:nvSpPr>
        <dsp:cNvPr id="0" name=""/>
        <dsp:cNvSpPr/>
      </dsp:nvSpPr>
      <dsp:spPr>
        <a:xfrm>
          <a:off x="1137788" y="-102190"/>
          <a:ext cx="1437995" cy="1437995"/>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D7D68-B52A-4055-B2FC-09B3A7CF79D7}">
      <dsp:nvSpPr>
        <dsp:cNvPr id="0" name=""/>
        <dsp:cNvSpPr/>
      </dsp:nvSpPr>
      <dsp:spPr>
        <a:xfrm>
          <a:off x="3562" y="0"/>
          <a:ext cx="4340840" cy="42227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Results generation</a:t>
          </a:r>
        </a:p>
      </dsp:txBody>
      <dsp:txXfrm>
        <a:off x="214700" y="0"/>
        <a:ext cx="3918565" cy="422275"/>
      </dsp:txXfrm>
    </dsp:sp>
    <dsp:sp modelId="{FC53A3A9-D37F-4668-B707-8BBD615CA648}">
      <dsp:nvSpPr>
        <dsp:cNvPr id="0" name=""/>
        <dsp:cNvSpPr/>
      </dsp:nvSpPr>
      <dsp:spPr>
        <a:xfrm>
          <a:off x="3910318" y="0"/>
          <a:ext cx="4340840" cy="422275"/>
        </a:xfrm>
        <a:prstGeom prst="chevron">
          <a:avLst/>
        </a:prstGeom>
        <a:solidFill>
          <a:schemeClr val="accent3">
            <a:hueOff val="120768"/>
            <a:satOff val="-6892"/>
            <a:lumOff val="-6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kern="1200" dirty="0"/>
            <a:t>Visualization</a:t>
          </a:r>
        </a:p>
      </dsp:txBody>
      <dsp:txXfrm>
        <a:off x="4121456" y="0"/>
        <a:ext cx="3918565" cy="422275"/>
      </dsp:txXfrm>
    </dsp:sp>
    <dsp:sp modelId="{DFA42359-9295-4006-B190-9F0990F16135}">
      <dsp:nvSpPr>
        <dsp:cNvPr id="0" name=""/>
        <dsp:cNvSpPr/>
      </dsp:nvSpPr>
      <dsp:spPr>
        <a:xfrm>
          <a:off x="7820637" y="0"/>
          <a:ext cx="4340840" cy="422275"/>
        </a:xfrm>
        <a:prstGeom prst="chevron">
          <a:avLst/>
        </a:prstGeom>
        <a:solidFill>
          <a:schemeClr val="accent3">
            <a:hueOff val="241537"/>
            <a:satOff val="-13785"/>
            <a:lumOff val="-13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Actions and insights</a:t>
          </a:r>
        </a:p>
      </dsp:txBody>
      <dsp:txXfrm>
        <a:off x="8031775" y="0"/>
        <a:ext cx="3918565" cy="4222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1C08C-4FCD-4D1C-B2F6-2E0F515CE590}"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6C988-97D3-4FE2-9E36-235C7DBB0AC2}" type="slidenum">
              <a:rPr lang="en-US" smtClean="0"/>
              <a:t>‹#›</a:t>
            </a:fld>
            <a:endParaRPr lang="en-US"/>
          </a:p>
        </p:txBody>
      </p:sp>
    </p:spTree>
    <p:extLst>
      <p:ext uri="{BB962C8B-B14F-4D97-AF65-F5344CB8AC3E}">
        <p14:creationId xmlns:p14="http://schemas.microsoft.com/office/powerpoint/2010/main" val="2445571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5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worked with the category teams in sprints to answer key strategic questions. What Jason did was communicate with RGM teams to gather key strategic questions before the planning year. Through two week sprints, we provided analysis on topics such as price gap analysis, cannibalization, and execution. We would like your (Alex) and Brittni’s help in extending this value for the upcoming planning cycle.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F384F-441E-43F5-BDB4-0CAAC6FD9E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3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F384F-441E-43F5-BDB4-0CAAC6FD9E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28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Personalization is key in promotion planning. Targeting the right segment of consumers was important to strengthen the brand share and profitability</a:t>
            </a:r>
          </a:p>
          <a:p>
            <a:r>
              <a:rPr lang="en-US"/>
              <a:t>CPO allowed us to utilize shopper cart data to drive consumer level insights for trade promotion. We classified consumers into different segments and then simulate scenarios to identify optimal promotional calendars. </a:t>
            </a:r>
          </a:p>
          <a:p>
            <a:endParaRPr lang="en-US"/>
          </a:p>
          <a:p>
            <a:r>
              <a:rPr lang="en-US" b="1"/>
              <a:t>Add boxes saying 1 2 3 4 5 on this slide to understand the flow </a:t>
            </a:r>
          </a:p>
          <a:p>
            <a:endParaRPr lang="en-US" b="1"/>
          </a:p>
          <a:p>
            <a:r>
              <a:rPr lang="en-US" b="1"/>
              <a:t>POS Data Procurement  1</a:t>
            </a:r>
          </a:p>
          <a:p>
            <a:r>
              <a:rPr lang="en-US" b="1"/>
              <a:t>Segmentation block 2</a:t>
            </a:r>
          </a:p>
          <a:p>
            <a:r>
              <a:rPr lang="en-US" b="1"/>
              <a:t>Customer segments 3</a:t>
            </a:r>
          </a:p>
          <a:p>
            <a:r>
              <a:rPr lang="en-US" b="1"/>
              <a:t>Predictive model 4 </a:t>
            </a:r>
          </a:p>
          <a:p>
            <a:r>
              <a:rPr lang="en-US" b="1"/>
              <a:t>Tailored promotion plan 5 </a:t>
            </a:r>
          </a:p>
          <a:p>
            <a:endParaRPr lang="en-US" b="1"/>
          </a:p>
          <a:p>
            <a:r>
              <a:rPr lang="en-US" b="1"/>
              <a:t>If needed we can delete the top left text summary … I can talk thru it </a:t>
            </a:r>
          </a:p>
          <a:p>
            <a:endParaRPr lang="en-US"/>
          </a:p>
          <a:p>
            <a:endParaRPr lang="en-US"/>
          </a:p>
          <a:p>
            <a:r>
              <a:rPr lang="en-US" b="1">
                <a:solidFill>
                  <a:schemeClr val="tx2"/>
                </a:solidFill>
                <a:highlight>
                  <a:srgbClr val="FFFF00"/>
                </a:highlight>
              </a:rPr>
              <a:t>What was the exact output of the CPO pilot ? Was it promotion plans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26619E-81BD-479B-B7CE-5E509B07445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14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Why was drug IA created.</a:t>
            </a:r>
            <a:endParaRPr lang="en-US"/>
          </a:p>
          <a:p>
            <a:pPr marL="171450" indent="-171450">
              <a:buFont typeface="Arial" panose="020B0604020202020204" pitchFamily="34" charset="0"/>
              <a:buChar char="•"/>
            </a:pPr>
            <a:r>
              <a:rPr lang="en-US"/>
              <a:t>Drug channels have lower price elasticity compared to Large stores</a:t>
            </a:r>
          </a:p>
          <a:p>
            <a:pPr marL="171450" indent="-171450">
              <a:buFont typeface="Arial" panose="020B0604020202020204" pitchFamily="34" charset="0"/>
              <a:buChar char="•"/>
            </a:pPr>
            <a:r>
              <a:rPr lang="en-US"/>
              <a:t>Smaller holidays have more relevance in Drug stores (</a:t>
            </a:r>
            <a:r>
              <a:rPr lang="en-US" sz="1200" kern="1200">
                <a:solidFill>
                  <a:schemeClr val="tx1"/>
                </a:solidFill>
                <a:latin typeface="+mn-lt"/>
                <a:ea typeface="+mn-ea"/>
                <a:cs typeface="+mn-cs"/>
              </a:rPr>
              <a:t>Father’s day, Mother’s day, Valentine’s day, Black Friday and Martin Luther King’s day)</a:t>
            </a:r>
            <a:endParaRPr lang="en-US"/>
          </a:p>
          <a:p>
            <a:endParaRPr lang="en-US"/>
          </a:p>
          <a:p>
            <a:r>
              <a:rPr lang="en-US"/>
              <a:t>Here is an example of how we collaborated for one of our projects. We identified the value proposition of utilizing unique models for each channel that can help better promotional planning and execution. We were able to work with Dan to understand business requirements, gather feedback, and validate results as we worked on our model iterations. We were then able to create a front end visualization tool for understanding/validation of our final results. We are currently finalizing our second improved Drug IA version 2.0.</a:t>
            </a:r>
          </a:p>
          <a:p>
            <a:endParaRPr lang="en-US"/>
          </a:p>
          <a:p>
            <a:r>
              <a:rPr lang="en-US" b="1" u="sng"/>
              <a:t>Example of some variables which came significant in the Drug model which are not in IA  ?</a:t>
            </a:r>
          </a:p>
          <a:p>
            <a:endParaRPr lang="en-US" b="1" u="sng"/>
          </a:p>
          <a:p>
            <a:pPr marL="171450" indent="-171450">
              <a:buFont typeface="Arial" panose="020B0604020202020204" pitchFamily="34" charset="0"/>
              <a:buChar char="•"/>
            </a:pPr>
            <a:r>
              <a:rPr lang="en-US" sz="1200" kern="1200">
                <a:solidFill>
                  <a:schemeClr val="tx1"/>
                </a:solidFill>
                <a:latin typeface="+mn-lt"/>
                <a:ea typeface="+mn-ea"/>
                <a:cs typeface="+mn-cs"/>
              </a:rPr>
              <a:t>Holidays such as Father’s day, Mother’s day, Valentine’s day, Black Friday and Martin Luther King’s day were found to have an impact on Drug channels and the model results align with business</a:t>
            </a:r>
          </a:p>
          <a:p>
            <a:pPr marL="171450" indent="-171450">
              <a:buFont typeface="Arial" panose="020B0604020202020204" pitchFamily="34" charset="0"/>
              <a:buChar char="•"/>
            </a:pPr>
            <a:r>
              <a:rPr lang="en-US" sz="1200" kern="1200">
                <a:solidFill>
                  <a:schemeClr val="tx1"/>
                </a:solidFill>
                <a:latin typeface="+mn-lt"/>
                <a:ea typeface="+mn-ea"/>
                <a:cs typeface="+mn-cs"/>
              </a:rPr>
              <a:t>Adding feature types such as ‘simple’ or ‘complex’ are has created a better attribution for the feature/promotions that are run</a:t>
            </a:r>
          </a:p>
          <a:p>
            <a:pPr marL="171450" indent="-171450">
              <a:buFont typeface="Arial" panose="020B0604020202020204" pitchFamily="34" charset="0"/>
              <a:buChar char="•"/>
            </a:pPr>
            <a:r>
              <a:rPr lang="en-US" sz="1200" kern="1200">
                <a:solidFill>
                  <a:schemeClr val="tx1"/>
                </a:solidFill>
                <a:latin typeface="+mn-lt"/>
                <a:ea typeface="+mn-ea"/>
                <a:cs typeface="+mn-cs"/>
              </a:rPr>
              <a:t>The cannibalization impact from the intra product in the cross retailer store is also captured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26619E-81BD-479B-B7CE-5E509B074453}"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2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The 3 major changes in v2.0 were:</a:t>
            </a:r>
          </a:p>
          <a:p>
            <a:pPr marL="228600" indent="-228600">
              <a:buFont typeface="+mj-lt"/>
              <a:buAutoNum type="arabicPeriod"/>
            </a:pPr>
            <a:r>
              <a:rPr lang="en-US" b="1"/>
              <a:t>Modelling technique: </a:t>
            </a:r>
            <a:r>
              <a:rPr lang="en-US"/>
              <a:t>We found elastic net technique to be giving better MAPE values, improved explainability and accuracy</a:t>
            </a:r>
          </a:p>
          <a:p>
            <a:pPr marL="228600" indent="-228600">
              <a:buFont typeface="+mj-lt"/>
              <a:buAutoNum type="arabicPeriod"/>
            </a:pPr>
            <a:r>
              <a:rPr lang="en-US" b="1"/>
              <a:t>Mapping for competitor and intra portfolio products: </a:t>
            </a:r>
            <a:r>
              <a:rPr lang="en-US" b="0"/>
              <a:t>we developed a mapping technique that is based on the cross price elasticity of products and their market share to get competitor and intra products that have a higher potential for cannibalizing the base product</a:t>
            </a:r>
          </a:p>
          <a:p>
            <a:pPr marL="228600" indent="-228600">
              <a:buFont typeface="+mj-lt"/>
              <a:buAutoNum type="arabicPeriod"/>
            </a:pPr>
            <a:r>
              <a:rPr lang="en-US" b="1"/>
              <a:t>Variables: </a:t>
            </a:r>
            <a:r>
              <a:rPr lang="en-US" b="0"/>
              <a:t>to capture the cannibalization of more competitors and intra products, we did a check to see how many comps and intra products significantly impact the market share of the base product, and we arrived at the number 7. Our v2.0 models are able to attribute impact from 7 comp and intra products by giving good coefficients to all of them.</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p>
        </p:txBody>
      </p:sp>
    </p:spTree>
    <p:extLst>
      <p:ext uri="{BB962C8B-B14F-4D97-AF65-F5344CB8AC3E}">
        <p14:creationId xmlns:p14="http://schemas.microsoft.com/office/powerpoint/2010/main" val="353858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realizing the value and impact provided by unique Drug IA Model we aim to extend this throughout the rest of our channels. We have started by identifying the intrinsic characteristics of the Value channel across store, pricing, customer, and product. Next, we will perform exploratory data analysis to understand similar unique characteristics that Supers hold as we look to understand ways to improve Supers channel IA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F384F-441E-43F5-BDB4-0CAAC6FD9E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51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9147572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38.xml"/><Relationship Id="rId1" Type="http://schemas.openxmlformats.org/officeDocument/2006/relationships/vmlDrawing" Target="../drawings/vmlDrawing6.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3.xml"/><Relationship Id="rId7" Type="http://schemas.openxmlformats.org/officeDocument/2006/relationships/image" Target="../media/image11.png"/><Relationship Id="rId2" Type="http://schemas.openxmlformats.org/officeDocument/2006/relationships/tags" Target="../tags/tag40.xml"/><Relationship Id="rId1" Type="http://schemas.openxmlformats.org/officeDocument/2006/relationships/vmlDrawing" Target="../drawings/vmlDrawing8.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8.bin"/><Relationship Id="rId9"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emf"/><Relationship Id="rId2" Type="http://schemas.openxmlformats.org/officeDocument/2006/relationships/tags" Target="../tags/tag58.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16.png"/><Relationship Id="rId4"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Master" Target="../slideMasters/slideMaster4.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vmlDrawing" Target="../drawings/vmlDrawing11.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11.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7.png"/><Relationship Id="rId2" Type="http://schemas.openxmlformats.org/officeDocument/2006/relationships/tags" Target="../tags/tag77.xml"/><Relationship Id="rId1" Type="http://schemas.openxmlformats.org/officeDocument/2006/relationships/vmlDrawing" Target="../drawings/vmlDrawing13.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13.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8.xml"/><Relationship Id="rId1" Type="http://schemas.openxmlformats.org/officeDocument/2006/relationships/vmlDrawing" Target="../drawings/vmlDrawing14.vml"/><Relationship Id="rId5" Type="http://schemas.openxmlformats.org/officeDocument/2006/relationships/image" Target="../media/image8.emf"/><Relationship Id="rId4" Type="http://schemas.openxmlformats.org/officeDocument/2006/relationships/oleObject" Target="../embeddings/oleObject14.bin"/></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5.xml"/><Relationship Id="rId7" Type="http://schemas.openxmlformats.org/officeDocument/2006/relationships/image" Target="../media/image11.png"/><Relationship Id="rId2" Type="http://schemas.openxmlformats.org/officeDocument/2006/relationships/tags" Target="../tags/tag79.xml"/><Relationship Id="rId1" Type="http://schemas.openxmlformats.org/officeDocument/2006/relationships/vmlDrawing" Target="../drawings/vmlDrawing15.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5.bin"/><Relationship Id="rId9" Type="http://schemas.microsoft.com/office/2007/relationships/hdphoto" Target="../media/hdphoto2.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4.bin"/><Relationship Id="rId9"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283341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32EC-9374-454F-BB0D-AAE4093789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6AB47-B22E-4330-AE6F-783318E63FB8}"/>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4" name="Footer Placeholder 3">
            <a:extLst>
              <a:ext uri="{FF2B5EF4-FFF2-40B4-BE49-F238E27FC236}">
                <a16:creationId xmlns:a16="http://schemas.microsoft.com/office/drawing/2014/main" id="{AB6E77F1-3ED4-4DE6-B1D2-9558658222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AF4055-2120-4045-80CB-808AE6A2E11A}"/>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31525022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A23A4-426F-4D27-AAE2-F84296FB99C8}"/>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3" name="Footer Placeholder 2">
            <a:extLst>
              <a:ext uri="{FF2B5EF4-FFF2-40B4-BE49-F238E27FC236}">
                <a16:creationId xmlns:a16="http://schemas.microsoft.com/office/drawing/2014/main" id="{BB35A17B-5C25-493D-93C5-16AEC67944C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A0E7A4F-35F4-4594-A6C2-F6E24221A674}"/>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366855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A65E-1EE9-4872-BED4-6AA765CB1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7462E-8410-4941-A8C7-4B99EAEA1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A6965-15E4-4B2A-9270-DAF2CF16F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321B66-F177-4010-8056-DF8D7ADABD00}"/>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6" name="Footer Placeholder 5">
            <a:extLst>
              <a:ext uri="{FF2B5EF4-FFF2-40B4-BE49-F238E27FC236}">
                <a16:creationId xmlns:a16="http://schemas.microsoft.com/office/drawing/2014/main" id="{1FF833C2-ADF7-478E-BB8B-95327EA8B4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58736E-EB39-4A5E-8DF1-7A45B664AA9F}"/>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301639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F3E6-CF1F-4D42-88D4-35EB07700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42C9BB-54AF-46EE-B311-C15442DCF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2CEDD21-99A2-465E-A8AB-B9663350B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438509-A0E6-4673-B32E-09490BC4298D}"/>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6" name="Footer Placeholder 5">
            <a:extLst>
              <a:ext uri="{FF2B5EF4-FFF2-40B4-BE49-F238E27FC236}">
                <a16:creationId xmlns:a16="http://schemas.microsoft.com/office/drawing/2014/main" id="{1A597888-D826-4915-9D49-EEC7AF9513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9C4E22-A505-4A09-BB7D-94E5EDB72BF6}"/>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302488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756-E56B-46E9-ABD7-13BCDACDD0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F28EFD-BD0E-44C0-8ED8-AE6A21D4D2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7E4EF-AAFF-4BB0-BA97-15D7E4D240F1}"/>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5" name="Footer Placeholder 4">
            <a:extLst>
              <a:ext uri="{FF2B5EF4-FFF2-40B4-BE49-F238E27FC236}">
                <a16:creationId xmlns:a16="http://schemas.microsoft.com/office/drawing/2014/main" id="{11E01F90-EBA4-4366-812E-096618657E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C1528-58D4-4694-8478-61DB599DD50A}"/>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831099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949D3-74F4-4067-932D-7502860A89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2AA7D9-5EC7-4EA6-A86C-973B74EE8A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CF41D-0DBD-479E-B26B-8583DF8D7FB5}"/>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5" name="Footer Placeholder 4">
            <a:extLst>
              <a:ext uri="{FF2B5EF4-FFF2-40B4-BE49-F238E27FC236}">
                <a16:creationId xmlns:a16="http://schemas.microsoft.com/office/drawing/2014/main" id="{474D9525-A661-4A3A-8A60-95F8427E15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9ACE7D-C2E5-42C3-BFCE-42192EBBD5D9}"/>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3932355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116038-E9AB-4A71-9181-1E629F0B9F70}"/>
              </a:ext>
            </a:extLst>
          </p:cNvPr>
          <p:cNvGrpSpPr/>
          <p:nvPr/>
        </p:nvGrpSpPr>
        <p:grpSpPr>
          <a:xfrm>
            <a:off x="0" y="2317694"/>
            <a:ext cx="12210046" cy="3690147"/>
            <a:chOff x="0" y="2317694"/>
            <a:chExt cx="12210046" cy="3690147"/>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17694"/>
              <a:ext cx="12210046" cy="3690147"/>
            </a:xfrm>
            <a:prstGeom prst="rect">
              <a:avLst/>
            </a:prstGeom>
          </p:spPr>
        </p:pic>
        <p:pic>
          <p:nvPicPr>
            <p:cNvPr id="3" name="Picture 2" descr="Image result for mello yello zero">
              <a:extLst>
                <a:ext uri="{FF2B5EF4-FFF2-40B4-BE49-F238E27FC236}">
                  <a16:creationId xmlns:a16="http://schemas.microsoft.com/office/drawing/2014/main" id="{244A845F-304A-41D5-A797-4F0546E31CF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930230" y="2983765"/>
              <a:ext cx="691853" cy="1683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635B9DEB-C98F-40A9-B69B-7B3D47AA5E60}"/>
              </a:ext>
            </a:extLst>
          </p:cNvPr>
          <p:cNvGrpSpPr/>
          <p:nvPr userDrawn="1"/>
        </p:nvGrpSpPr>
        <p:grpSpPr>
          <a:xfrm>
            <a:off x="0" y="2317694"/>
            <a:ext cx="12210046" cy="3690147"/>
            <a:chOff x="0" y="2317694"/>
            <a:chExt cx="12210046" cy="3690147"/>
          </a:xfrm>
        </p:grpSpPr>
        <p:pic>
          <p:nvPicPr>
            <p:cNvPr id="7" name="Picture 6">
              <a:extLst>
                <a:ext uri="{FF2B5EF4-FFF2-40B4-BE49-F238E27FC236}">
                  <a16:creationId xmlns:a16="http://schemas.microsoft.com/office/drawing/2014/main" id="{1DEF64B3-F86B-45A2-9288-F5E8453EF2D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317694"/>
              <a:ext cx="12210046" cy="3690147"/>
            </a:xfrm>
            <a:prstGeom prst="rect">
              <a:avLst/>
            </a:prstGeom>
          </p:spPr>
        </p:pic>
        <p:pic>
          <p:nvPicPr>
            <p:cNvPr id="8" name="Picture 7" descr="Image result for mello yello zero">
              <a:extLst>
                <a:ext uri="{FF2B5EF4-FFF2-40B4-BE49-F238E27FC236}">
                  <a16:creationId xmlns:a16="http://schemas.microsoft.com/office/drawing/2014/main" id="{AADBDE5A-6C89-4772-9709-A66A22CF2F43}"/>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930230" y="2983765"/>
              <a:ext cx="691853" cy="1683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316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column">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344075" y="285373"/>
            <a:ext cx="11511375" cy="535531"/>
          </a:xfrm>
        </p:spPr>
        <p:txBody>
          <a:bodyPr>
            <a:spAutoFit/>
          </a:bodyPr>
          <a:lstStyle>
            <a:lvl1pPr>
              <a:defRPr sz="3200" b="1"/>
            </a:lvl1pPr>
          </a:lstStyle>
          <a:p>
            <a:r>
              <a:rPr lang="en-US" dirty="0"/>
              <a:t>Click To Edit Master Title Style</a:t>
            </a:r>
          </a:p>
        </p:txBody>
      </p:sp>
      <p:sp>
        <p:nvSpPr>
          <p:cNvPr id="20" name="Text Placeholder 11"/>
          <p:cNvSpPr>
            <a:spLocks noGrp="1"/>
          </p:cNvSpPr>
          <p:nvPr>
            <p:ph type="body" sz="quarter" idx="13" hasCustomPrompt="1"/>
          </p:nvPr>
        </p:nvSpPr>
        <p:spPr>
          <a:xfrm>
            <a:off x="336552" y="5438088"/>
            <a:ext cx="7440081" cy="147797"/>
          </a:xfrm>
          <a:prstGeom prst="rect">
            <a:avLst/>
          </a:prstGeom>
        </p:spPr>
        <p:txBody>
          <a:bodyPr lIns="0" tIns="0" rIns="0" bIns="0" anchor="b" anchorCtr="0">
            <a:spAutoFit/>
          </a:bodyPr>
          <a:lstStyle>
            <a:lvl1pPr marL="21166" indent="0">
              <a:buNone/>
              <a:defRPr sz="1067" baseline="0">
                <a:solidFill>
                  <a:srgbClr val="8E8F93"/>
                </a:solidFill>
              </a:defRPr>
            </a:lvl1pPr>
          </a:lstStyle>
          <a:p>
            <a:pPr lvl="0"/>
            <a:r>
              <a:rPr lang="en-US" dirty="0"/>
              <a:t>Optional caption goes here</a:t>
            </a:r>
          </a:p>
        </p:txBody>
      </p:sp>
      <p:sp>
        <p:nvSpPr>
          <p:cNvPr id="23" name="Text Placeholder 2"/>
          <p:cNvSpPr>
            <a:spLocks noGrp="1"/>
          </p:cNvSpPr>
          <p:nvPr>
            <p:ph type="body" idx="15" hasCustomPrompt="1"/>
          </p:nvPr>
        </p:nvSpPr>
        <p:spPr>
          <a:xfrm>
            <a:off x="344074" y="919431"/>
            <a:ext cx="11511375" cy="258597"/>
          </a:xfrm>
          <a:prstGeom prst="rect">
            <a:avLst/>
          </a:prstGeom>
        </p:spPr>
        <p:txBody>
          <a:bodyPr lIns="0" tIns="0" rIns="0" bIns="0" anchor="t">
            <a:spAutoFit/>
          </a:bodyPr>
          <a:lstStyle>
            <a:lvl1pPr marL="0" indent="0">
              <a:spcBef>
                <a:spcPts val="0"/>
              </a:spcBef>
              <a:spcAft>
                <a:spcPts val="0"/>
              </a:spcAft>
              <a:buNone/>
              <a:defRPr sz="1867" b="1" baseline="0">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quarter" idx="17"/>
          </p:nvPr>
        </p:nvSpPr>
        <p:spPr>
          <a:xfrm>
            <a:off x="336549" y="1604435"/>
            <a:ext cx="7440083" cy="1530804"/>
          </a:xfrm>
        </p:spPr>
        <p:txBody>
          <a:bodyPr>
            <a:spAutoFit/>
          </a:bodyPr>
          <a:lstStyle>
            <a:lvl1pPr>
              <a:buClrTx/>
              <a:defRPr sz="2133"/>
            </a:lvl1pPr>
            <a:lvl2pPr>
              <a:buClrTx/>
              <a:defRPr sz="1867"/>
            </a:lvl2pPr>
            <a:lvl3pPr>
              <a:buClrTx/>
              <a:defRPr sz="1600"/>
            </a:lvl3pPr>
            <a:lvl4pPr>
              <a:buClrTx/>
              <a:defRPr sz="1467"/>
            </a:lvl4pPr>
            <a:lvl5pPr>
              <a:buClrTx/>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6307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userDrawn="1"/>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19002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7170"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dirty="0"/>
              <a:t>Click to edit Master title style</a:t>
            </a:r>
          </a:p>
        </p:txBody>
      </p:sp>
      <p:sp>
        <p:nvSpPr>
          <p:cNvPr id="5" name="doc id" hidden="1"/>
          <p:cNvSpPr>
            <a:spLocks noChangeArrowheads="1"/>
          </p:cNvSpPr>
          <p:nvPr userDrawn="1"/>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dirty="0">
              <a:solidFill>
                <a:srgbClr val="808080"/>
              </a:solidFill>
            </a:endParaRPr>
          </a:p>
        </p:txBody>
      </p:sp>
    </p:spTree>
    <p:extLst>
      <p:ext uri="{BB962C8B-B14F-4D97-AF65-F5344CB8AC3E}">
        <p14:creationId xmlns:p14="http://schemas.microsoft.com/office/powerpoint/2010/main" val="164304924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3074"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dirty="0"/>
              <a:t>Click to edit Master title style</a:t>
            </a:r>
          </a:p>
        </p:txBody>
      </p:sp>
      <p:sp>
        <p:nvSpPr>
          <p:cNvPr id="5" name="doc id" hidden="1"/>
          <p:cNvSpPr>
            <a:spLocks noChangeArrowheads="1"/>
          </p:cNvSpPr>
          <p:nvPr/>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dirty="0">
              <a:solidFill>
                <a:srgbClr val="808080"/>
              </a:solidFill>
            </a:endParaRPr>
          </a:p>
        </p:txBody>
      </p:sp>
    </p:spTree>
    <p:extLst>
      <p:ext uri="{BB962C8B-B14F-4D97-AF65-F5344CB8AC3E}">
        <p14:creationId xmlns:p14="http://schemas.microsoft.com/office/powerpoint/2010/main" val="147262740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8194"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dirty="0"/>
              <a:t>Click to edit Master title style</a:t>
            </a:r>
          </a:p>
        </p:txBody>
      </p:sp>
      <p:pic>
        <p:nvPicPr>
          <p:cNvPr id="12" name="Picture 11"/>
          <p:cNvPicPr>
            <a:picLocks noChangeAspect="1"/>
          </p:cNvPicPr>
          <p:nvPr userDrawn="1"/>
        </p:nvPicPr>
        <p:blipFill>
          <a:blip r:embed="rId6"/>
          <a:stretch>
            <a:fillRect/>
          </a:stretch>
        </p:blipFill>
        <p:spPr>
          <a:xfrm>
            <a:off x="423009" y="2137218"/>
            <a:ext cx="3820491" cy="4576460"/>
          </a:xfrm>
          <a:prstGeom prst="rect">
            <a:avLst/>
          </a:prstGeom>
        </p:spPr>
      </p:pic>
      <p:sp>
        <p:nvSpPr>
          <p:cNvPr id="6" name="Slide Number"/>
          <p:cNvSpPr txBox="1">
            <a:spLocks/>
          </p:cNvSpPr>
          <p:nvPr userDrawn="1"/>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dirty="0">
              <a:solidFill>
                <a:srgbClr val="FFFFFF"/>
              </a:solidFill>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299216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8" name="Rectangle 17"/>
          <p:cNvSpPr/>
          <p:nvPr userDrawn="1"/>
        </p:nvSpPr>
        <p:spPr>
          <a:xfrm>
            <a:off x="-2" y="6468395"/>
            <a:ext cx="12192001" cy="398705"/>
          </a:xfrm>
          <a:prstGeom prst="rect">
            <a:avLst/>
          </a:prstGeom>
          <a:blipFill>
            <a:blip r:embed="rId4">
              <a:duotone>
                <a:schemeClr val="accent1">
                  <a:shade val="45000"/>
                  <a:satMod val="135000"/>
                </a:schemeClr>
                <a:prstClr val="white"/>
              </a:duotone>
            </a:blip>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sp>
        <p:nvSpPr>
          <p:cNvPr id="6" name="Rectangle 5"/>
          <p:cNvSpPr/>
          <p:nvPr userDrawn="1"/>
        </p:nvSpPr>
        <p:spPr>
          <a:xfrm>
            <a:off x="-3" y="6468395"/>
            <a:ext cx="12192001" cy="398705"/>
          </a:xfrm>
          <a:prstGeom prst="rect">
            <a:avLst/>
          </a:prstGeom>
          <a:solidFill>
            <a:srgbClr val="FF0000">
              <a:alpha val="53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cxnSp>
        <p:nvCxnSpPr>
          <p:cNvPr id="11" name="Straight Connector 10"/>
          <p:cNvCxnSpPr/>
          <p:nvPr userDrawn="1"/>
        </p:nvCxnSpPr>
        <p:spPr>
          <a:xfrm flipH="1">
            <a:off x="1624260"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1572116"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10206599"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154455" y="6468394"/>
            <a:ext cx="96255" cy="39870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5" cstate="screen">
            <a:biLevel thresh="25000"/>
            <a:extLst>
              <a:ext uri="{28A0092B-C50C-407E-A947-70E740481C1C}">
                <a14:useLocalDpi xmlns:a14="http://schemas.microsoft.com/office/drawing/2010/main"/>
              </a:ext>
            </a:extLst>
          </a:blip>
          <a:stretch>
            <a:fillRect/>
          </a:stretch>
        </p:blipFill>
        <p:spPr bwMode="ltGray">
          <a:xfrm>
            <a:off x="48124" y="6512231"/>
            <a:ext cx="1441680" cy="311033"/>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0242" name="think-cell Slide" r:id="rId6" imgW="353" imgH="353" progId="TCLayout.ActiveDocument.1">
                  <p:embed/>
                </p:oleObj>
              </mc:Choice>
              <mc:Fallback>
                <p:oleObj name="think-cell Slide" r:id="rId6" imgW="353" imgH="353" progId="TCLayout.ActiveDocument.1">
                  <p:embed/>
                  <p:pic>
                    <p:nvPicPr>
                      <p:cNvPr id="3" name="Object 2" hidden="1"/>
                      <p:cNvPicPr/>
                      <p:nvPr/>
                    </p:nvPicPr>
                    <p:blipFill>
                      <a:blip r:embed="rId7"/>
                      <a:stretch>
                        <a:fillRect/>
                      </a:stretch>
                    </p:blipFill>
                    <p:spPr>
                      <a:xfrm>
                        <a:off x="2118" y="2118"/>
                        <a:ext cx="2116" cy="2116"/>
                      </a:xfrm>
                      <a:prstGeom prst="rect">
                        <a:avLst/>
                      </a:prstGeom>
                    </p:spPr>
                  </p:pic>
                </p:oleObj>
              </mc:Fallback>
            </mc:AlternateContent>
          </a:graphicData>
        </a:graphic>
      </p:graphicFrame>
      <p:sp>
        <p:nvSpPr>
          <p:cNvPr id="5" name="doc id" hidden="1"/>
          <p:cNvSpPr>
            <a:spLocks noChangeArrowheads="1"/>
          </p:cNvSpPr>
          <p:nvPr userDrawn="1"/>
        </p:nvSpPr>
        <p:spPr bwMode="auto">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04" fontAlgn="base">
              <a:spcBef>
                <a:spcPct val="0"/>
              </a:spcBef>
              <a:spcAft>
                <a:spcPct val="0"/>
              </a:spcAft>
            </a:pPr>
            <a:endParaRPr lang="en-US" sz="816" dirty="0">
              <a:solidFill>
                <a:srgbClr val="808080"/>
              </a:solidFill>
            </a:endParaRPr>
          </a:p>
        </p:txBody>
      </p:sp>
      <p:sp>
        <p:nvSpPr>
          <p:cNvPr id="20" name="Footer Placeholder 2"/>
          <p:cNvSpPr>
            <a:spLocks noGrp="1"/>
          </p:cNvSpPr>
          <p:nvPr>
            <p:ph type="ftr" sz="quarter" idx="11"/>
          </p:nvPr>
        </p:nvSpPr>
        <p:spPr>
          <a:xfrm>
            <a:off x="4038600" y="6485185"/>
            <a:ext cx="4114800" cy="365125"/>
          </a:xfrm>
          <a:prstGeom prst="rect">
            <a:avLst/>
          </a:prstGeom>
          <a:ln>
            <a:noFill/>
          </a:ln>
        </p:spPr>
        <p:txBody>
          <a:bodyPr anchor="ctr"/>
          <a:lstStyle>
            <a:lvl1pPr algn="ctr">
              <a:defRPr sz="1200">
                <a:solidFill>
                  <a:schemeClr val="bg1"/>
                </a:solidFill>
              </a:defRPr>
            </a:lvl1pPr>
          </a:lstStyle>
          <a:p>
            <a:pPr fontAlgn="base">
              <a:spcBef>
                <a:spcPct val="0"/>
              </a:spcBef>
              <a:spcAft>
                <a:spcPct val="0"/>
              </a:spcAft>
            </a:pPr>
            <a:r>
              <a:rPr lang="en-US" dirty="0">
                <a:solidFill>
                  <a:srgbClr val="FFFFFF"/>
                </a:solidFill>
              </a:rPr>
              <a:t>confidential</a:t>
            </a:r>
          </a:p>
        </p:txBody>
      </p:sp>
      <p:sp>
        <p:nvSpPr>
          <p:cNvPr id="21" name="Slide Number Placeholder 3"/>
          <p:cNvSpPr>
            <a:spLocks noGrp="1"/>
          </p:cNvSpPr>
          <p:nvPr>
            <p:ph type="sldNum" sz="quarter" idx="12"/>
          </p:nvPr>
        </p:nvSpPr>
        <p:spPr>
          <a:xfrm>
            <a:off x="10719821" y="6485185"/>
            <a:ext cx="1206473" cy="365125"/>
          </a:xfrm>
          <a:prstGeom prst="rect">
            <a:avLst/>
          </a:prstGeom>
        </p:spPr>
        <p:txBody>
          <a:bodyPr anchor="ctr"/>
          <a:lstStyle>
            <a:lvl1pPr algn="ctr">
              <a:defRPr sz="1200">
                <a:solidFill>
                  <a:schemeClr val="bg1"/>
                </a:solidFill>
              </a:defRPr>
            </a:lvl1pPr>
          </a:lstStyle>
          <a:p>
            <a:fld id="{30F9CFBC-D7AA-413D-BEC7-410FBC864B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32081666"/>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dirty="0">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dirty="0">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dirty="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dirty="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dirty="0">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dirty="0">
              <a:solidFill>
                <a:srgbClr val="FFFFFF"/>
              </a:solidFill>
              <a:latin typeface="Arial"/>
            </a:endParaRPr>
          </a:p>
        </p:txBody>
      </p:sp>
      <p:pic>
        <p:nvPicPr>
          <p:cNvPr id="9" name="Picture 8"/>
          <p:cNvPicPr>
            <a:picLocks noChangeAspect="1"/>
          </p:cNvPicPr>
          <p:nvPr userDrawn="1"/>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3223604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a:solidFill>
                <a:srgbClr val="FFFFFF"/>
              </a:solidFill>
              <a:latin typeface="Arial"/>
            </a:endParaRPr>
          </a:p>
        </p:txBody>
      </p:sp>
      <p:pic>
        <p:nvPicPr>
          <p:cNvPr id="9" name="Picture 8"/>
          <p:cNvPicPr>
            <a:picLocks noChangeAspect="1"/>
          </p:cNvPicPr>
          <p:nvPr userDrawn="1"/>
        </p:nvPicPr>
        <p:blipFill>
          <a:blip r:embed="rId7"/>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557378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14338"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p>
        </p:txBody>
      </p:sp>
      <p:sp>
        <p:nvSpPr>
          <p:cNvPr id="5" name="doc id" hidden="1"/>
          <p:cNvSpPr>
            <a:spLocks noChangeArrowheads="1"/>
          </p:cNvSpPr>
          <p:nvPr userDrawn="1"/>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a:solidFill>
                <a:srgbClr val="808080"/>
              </a:solidFill>
            </a:endParaRPr>
          </a:p>
        </p:txBody>
      </p:sp>
    </p:spTree>
    <p:extLst>
      <p:ext uri="{BB962C8B-B14F-4D97-AF65-F5344CB8AC3E}">
        <p14:creationId xmlns:p14="http://schemas.microsoft.com/office/powerpoint/2010/main" val="384874408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15362"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a:t>Click to edit Master title style</a:t>
            </a:r>
          </a:p>
        </p:txBody>
      </p:sp>
      <p:pic>
        <p:nvPicPr>
          <p:cNvPr id="12" name="Picture 11"/>
          <p:cNvPicPr>
            <a:picLocks noChangeAspect="1"/>
          </p:cNvPicPr>
          <p:nvPr userDrawn="1"/>
        </p:nvPicPr>
        <p:blipFill>
          <a:blip r:embed="rId6"/>
          <a:stretch>
            <a:fillRect/>
          </a:stretch>
        </p:blipFill>
        <p:spPr>
          <a:xfrm>
            <a:off x="423009" y="2137218"/>
            <a:ext cx="3820491" cy="4576460"/>
          </a:xfrm>
          <a:prstGeom prst="rect">
            <a:avLst/>
          </a:prstGeom>
        </p:spPr>
      </p:pic>
      <p:sp>
        <p:nvSpPr>
          <p:cNvPr id="6" name="Slide Number"/>
          <p:cNvSpPr txBox="1">
            <a:spLocks/>
          </p:cNvSpPr>
          <p:nvPr userDrawn="1"/>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a:solidFill>
                <a:srgbClr val="FFFFFF"/>
              </a:solidFill>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301493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2" name="Round Same Side Corner Rectangle 2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130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4098"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dirty="0"/>
              <a:t>Click to edit Master title style</a:t>
            </a:r>
          </a:p>
        </p:txBody>
      </p:sp>
      <p:pic>
        <p:nvPicPr>
          <p:cNvPr id="12" name="Picture 11"/>
          <p:cNvPicPr>
            <a:picLocks noChangeAspect="1"/>
          </p:cNvPicPr>
          <p:nvPr/>
        </p:nvPicPr>
        <p:blipFill>
          <a:blip r:embed="rId6"/>
          <a:stretch>
            <a:fillRect/>
          </a:stretch>
        </p:blipFill>
        <p:spPr>
          <a:xfrm>
            <a:off x="423009" y="2137218"/>
            <a:ext cx="3820491" cy="4576460"/>
          </a:xfrm>
          <a:prstGeom prst="rect">
            <a:avLst/>
          </a:prstGeom>
        </p:spPr>
      </p:pic>
      <p:sp>
        <p:nvSpPr>
          <p:cNvPr id="6" name="Slide Number"/>
          <p:cNvSpPr txBox="1">
            <a:spLocks/>
          </p:cNvSpPr>
          <p:nvPr/>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dirty="0">
              <a:solidFill>
                <a:srgbClr val="FFFFFF"/>
              </a:solidFill>
            </a:endParaRP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49859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a:xfrm>
            <a:off x="8737601" y="6356357"/>
            <a:ext cx="2844800" cy="365125"/>
          </a:xfrm>
          <a:prstGeom prst="rect">
            <a:avLst/>
          </a:prstGeom>
        </p:spPr>
        <p:txBody>
          <a:bodyPr/>
          <a:lstStyle/>
          <a:p>
            <a:fld id="{F8785CA4-44F4-4AA1-A41E-35C66D36B26D}" type="slidenum">
              <a:rPr lang="en-US" smtClean="0"/>
              <a:t>‹#›</a:t>
            </a:fld>
            <a:endParaRPr lang="en-US"/>
          </a:p>
        </p:txBody>
      </p:sp>
      <p:pic>
        <p:nvPicPr>
          <p:cNvPr id="9218" name="Picture 2" descr="http://home.coca-cola.com/SiteCollectionImages/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601201" y="97154"/>
            <a:ext cx="25908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09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5145-95E5-4F16-B40B-2A6E7A791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D243D-7A8A-47C2-993D-F42C878D2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D2CE46-F540-45F6-B38C-423C94D16AB3}"/>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5" name="Footer Placeholder 4">
            <a:extLst>
              <a:ext uri="{FF2B5EF4-FFF2-40B4-BE49-F238E27FC236}">
                <a16:creationId xmlns:a16="http://schemas.microsoft.com/office/drawing/2014/main" id="{1EF3CA9B-791F-40F9-8181-8AEFC70D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F3B7BE-EEC9-4983-99F3-4450A3AA0E53}"/>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178180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919D-AD1C-466F-A86E-9AA879AEB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4CDBDC-AA1C-4484-BFE3-ECE375F2FB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D99BD-8891-4F49-BAB0-59C5016D981C}"/>
              </a:ext>
            </a:extLst>
          </p:cNvPr>
          <p:cNvSpPr>
            <a:spLocks noGrp="1"/>
          </p:cNvSpPr>
          <p:nvPr>
            <p:ph type="dt" sz="half" idx="10"/>
          </p:nvPr>
        </p:nvSpPr>
        <p:spPr/>
        <p:txBody>
          <a:bodyPr/>
          <a:lstStyle/>
          <a:p>
            <a:fld id="{443000C5-CF7B-43BE-A5D9-DB718F43D9CB}" type="datetimeFigureOut">
              <a:rPr lang="en-US" smtClean="0"/>
              <a:t>7/11/2019</a:t>
            </a:fld>
            <a:endParaRPr lang="en-US"/>
          </a:p>
        </p:txBody>
      </p:sp>
      <p:sp>
        <p:nvSpPr>
          <p:cNvPr id="5" name="Footer Placeholder 4">
            <a:extLst>
              <a:ext uri="{FF2B5EF4-FFF2-40B4-BE49-F238E27FC236}">
                <a16:creationId xmlns:a16="http://schemas.microsoft.com/office/drawing/2014/main" id="{EC03A982-DD92-4A61-912B-D3A628216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3C362-757A-4B73-87FF-2D5933B3B649}"/>
              </a:ext>
            </a:extLst>
          </p:cNvPr>
          <p:cNvSpPr>
            <a:spLocks noGrp="1"/>
          </p:cNvSpPr>
          <p:nvPr>
            <p:ph type="sldNum" sz="quarter" idx="12"/>
          </p:nvPr>
        </p:nvSpPr>
        <p:spPr/>
        <p:txBody>
          <a:bodyPr/>
          <a:lstStyle/>
          <a:p>
            <a:fld id="{F8785CA4-44F4-4AA1-A41E-35C66D36B26D}" type="slidenum">
              <a:rPr lang="en-US" smtClean="0"/>
              <a:t>‹#›</a:t>
            </a:fld>
            <a:endParaRPr lang="en-US"/>
          </a:p>
        </p:txBody>
      </p:sp>
    </p:spTree>
    <p:extLst>
      <p:ext uri="{BB962C8B-B14F-4D97-AF65-F5344CB8AC3E}">
        <p14:creationId xmlns:p14="http://schemas.microsoft.com/office/powerpoint/2010/main" val="1806938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A17C-8068-4D9C-890F-CC1396173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216D15-04FF-4507-BBCA-5BCA04035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0D6C8F-7EDD-485D-AD94-C916F6345480}"/>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5" name="Footer Placeholder 4">
            <a:extLst>
              <a:ext uri="{FF2B5EF4-FFF2-40B4-BE49-F238E27FC236}">
                <a16:creationId xmlns:a16="http://schemas.microsoft.com/office/drawing/2014/main" id="{32F51B08-6179-4A71-971A-4C1DA37F55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478301-FB5A-4934-BEAC-4C9E629BE01C}"/>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705366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02C8-B229-4C37-BA0F-29F2C2C468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1DE4B-B915-4F1F-81BF-2DAA84A6CF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B8936-4BE0-4ADD-BA75-7CAE482AD1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F5819-2732-4141-AFB6-78BB1E8E648D}"/>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6" name="Footer Placeholder 5">
            <a:extLst>
              <a:ext uri="{FF2B5EF4-FFF2-40B4-BE49-F238E27FC236}">
                <a16:creationId xmlns:a16="http://schemas.microsoft.com/office/drawing/2014/main" id="{92C09AAE-EFA1-4B3B-947E-4AC0C6DF03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7EF493-F917-4316-B0C4-22B67A8AC1D9}"/>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202526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2026-9B7F-4EF4-AE7F-E091EAF23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1F7022-95AC-4697-BCBA-12C0DDE64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FAF246-5707-4D57-B911-A17B63F300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8551E1-77B7-473B-9EB2-15DEB84BAB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848732-754A-4A5B-9EE9-55BBE7EE1F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4FB4A8-5726-40CE-9B9E-4446EEA263BB}"/>
              </a:ext>
            </a:extLst>
          </p:cNvPr>
          <p:cNvSpPr>
            <a:spLocks noGrp="1"/>
          </p:cNvSpPr>
          <p:nvPr>
            <p:ph type="dt" sz="half" idx="10"/>
          </p:nvPr>
        </p:nvSpPr>
        <p:spPr/>
        <p:txBody>
          <a:bodyPr/>
          <a:lstStyle/>
          <a:p>
            <a:fld id="{AD408152-589E-4F4B-9D3A-E9C08FFF0246}" type="datetimeFigureOut">
              <a:rPr lang="en-US" smtClean="0"/>
              <a:t>7/11/2019</a:t>
            </a:fld>
            <a:endParaRPr lang="en-US" dirty="0"/>
          </a:p>
        </p:txBody>
      </p:sp>
      <p:sp>
        <p:nvSpPr>
          <p:cNvPr id="8" name="Footer Placeholder 7">
            <a:extLst>
              <a:ext uri="{FF2B5EF4-FFF2-40B4-BE49-F238E27FC236}">
                <a16:creationId xmlns:a16="http://schemas.microsoft.com/office/drawing/2014/main" id="{C5A6EB91-BBF0-497D-9787-E7433265A19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21ADF8C-77DE-4C1E-B373-1CD706197281}"/>
              </a:ext>
            </a:extLst>
          </p:cNvPr>
          <p:cNvSpPr>
            <a:spLocks noGrp="1"/>
          </p:cNvSpPr>
          <p:nvPr>
            <p:ph type="sldNum" sz="quarter" idx="12"/>
          </p:nvPr>
        </p:nvSpPr>
        <p:spPr/>
        <p:txBody>
          <a:bodyPr/>
          <a:lstStyle/>
          <a:p>
            <a:fld id="{99A23140-98C2-4DED-80E1-53059231DB0B}" type="slidenum">
              <a:rPr lang="en-US" smtClean="0"/>
              <a:t>‹#›</a:t>
            </a:fld>
            <a:endParaRPr lang="en-US" dirty="0"/>
          </a:p>
        </p:txBody>
      </p:sp>
    </p:spTree>
    <p:extLst>
      <p:ext uri="{BB962C8B-B14F-4D97-AF65-F5344CB8AC3E}">
        <p14:creationId xmlns:p14="http://schemas.microsoft.com/office/powerpoint/2010/main" val="160577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xml"/><Relationship Id="rId6" Type="http://schemas.openxmlformats.org/officeDocument/2006/relationships/vmlDrawing" Target="../drawings/vmlDrawing1.vml"/><Relationship Id="rId11" Type="http://schemas.openxmlformats.org/officeDocument/2006/relationships/tags" Target="../tags/tag5.xml"/><Relationship Id="rId24" Type="http://schemas.openxmlformats.org/officeDocument/2006/relationships/oleObject" Target="../embeddings/oleObject1.bin"/><Relationship Id="rId5" Type="http://schemas.openxmlformats.org/officeDocument/2006/relationships/theme" Target="../theme/theme1.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image" Target="../media/image16.png"/><Relationship Id="rId3" Type="http://schemas.openxmlformats.org/officeDocument/2006/relationships/slideLayout" Target="../slideLayouts/slideLayout20.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2.jpeg"/><Relationship Id="rId2" Type="http://schemas.openxmlformats.org/officeDocument/2006/relationships/slideLayout" Target="../slideLayouts/slideLayout19.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18.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1.emf"/><Relationship Id="rId5" Type="http://schemas.openxmlformats.org/officeDocument/2006/relationships/vmlDrawing" Target="../drawings/vmlDrawing5.vml"/><Relationship Id="rId15" Type="http://schemas.openxmlformats.org/officeDocument/2006/relationships/tags" Target="../tags/tag30.xml"/><Relationship Id="rId23" Type="http://schemas.openxmlformats.org/officeDocument/2006/relationships/oleObject" Target="../embeddings/oleObject5.bin"/><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heme" Target="../theme/theme4.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slideLayout" Target="../slideLayouts/slideLayout22.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slideLayout" Target="../slideLayouts/slideLayout21.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18.jpe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image" Target="../media/image1.emf"/><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vmlDrawing" Target="../drawings/vmlDrawing9.v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oleObject" Target="../embeddings/oleObject9.bin"/></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tags" Target="../tags/tag71.xml"/><Relationship Id="rId26" Type="http://schemas.openxmlformats.org/officeDocument/2006/relationships/image" Target="../media/image2.jpeg"/><Relationship Id="rId3" Type="http://schemas.openxmlformats.org/officeDocument/2006/relationships/slideLayout" Target="../slideLayouts/slideLayout25.xml"/><Relationship Id="rId21" Type="http://schemas.openxmlformats.org/officeDocument/2006/relationships/tags" Target="../tags/tag74.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tags" Target="../tags/tag69.xml"/><Relationship Id="rId20" Type="http://schemas.openxmlformats.org/officeDocument/2006/relationships/tags" Target="../tags/tag73.xml"/><Relationship Id="rId1" Type="http://schemas.openxmlformats.org/officeDocument/2006/relationships/slideLayout" Target="../slideLayouts/slideLayout23.xml"/><Relationship Id="rId6" Type="http://schemas.openxmlformats.org/officeDocument/2006/relationships/vmlDrawing" Target="../drawings/vmlDrawing12.vml"/><Relationship Id="rId11" Type="http://schemas.openxmlformats.org/officeDocument/2006/relationships/tags" Target="../tags/tag64.xml"/><Relationship Id="rId24" Type="http://schemas.openxmlformats.org/officeDocument/2006/relationships/oleObject" Target="../embeddings/oleObject12.bin"/><Relationship Id="rId5" Type="http://schemas.openxmlformats.org/officeDocument/2006/relationships/theme" Target="../theme/theme5.xml"/><Relationship Id="rId15" Type="http://schemas.openxmlformats.org/officeDocument/2006/relationships/tags" Target="../tags/tag68.xml"/><Relationship Id="rId23" Type="http://schemas.openxmlformats.org/officeDocument/2006/relationships/tags" Target="../tags/tag76.xml"/><Relationship Id="rId10" Type="http://schemas.openxmlformats.org/officeDocument/2006/relationships/tags" Target="../tags/tag63.xml"/><Relationship Id="rId19" Type="http://schemas.openxmlformats.org/officeDocument/2006/relationships/tags" Target="../tags/tag72.xml"/><Relationship Id="rId4" Type="http://schemas.openxmlformats.org/officeDocument/2006/relationships/slideLayout" Target="../slideLayouts/slideLayout26.xml"/><Relationship Id="rId9" Type="http://schemas.openxmlformats.org/officeDocument/2006/relationships/tags" Target="../tags/tag62.xml"/><Relationship Id="rId14" Type="http://schemas.openxmlformats.org/officeDocument/2006/relationships/tags" Target="../tags/tag67.xml"/><Relationship Id="rId22" Type="http://schemas.openxmlformats.org/officeDocument/2006/relationships/tags" Target="../tags/tag75.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1026"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8"/>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p:nvPicPr>
        <p:blipFill>
          <a:blip r:embed="rId26"/>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dirty="0">
                <a:solidFill>
                  <a:srgbClr val="808080"/>
                </a:solidFill>
                <a:latin typeface="Arial"/>
              </a:rPr>
              <a:t>Unit of measure</a:t>
            </a:r>
          </a:p>
        </p:txBody>
      </p:sp>
      <p:grpSp>
        <p:nvGrpSpPr>
          <p:cNvPr id="4" name="Slide Elements" hidden="1"/>
          <p:cNvGrpSpPr/>
          <p:nvPr/>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dirty="0">
                  <a:solidFill>
                    <a:srgbClr val="000000"/>
                  </a:solidFill>
                </a:rPr>
                <a:t>Title</a:t>
              </a:r>
            </a:p>
            <a:p>
              <a:pPr defTabSz="914126" fontAlgn="base">
                <a:spcBef>
                  <a:spcPct val="0"/>
                </a:spcBef>
                <a:spcAft>
                  <a:spcPct val="0"/>
                </a:spcAft>
              </a:pPr>
              <a:r>
                <a:rPr lang="en-US" sz="2132" dirty="0">
                  <a:solidFill>
                    <a:srgbClr val="808080"/>
                  </a:solidFill>
                </a:rPr>
                <a:t>Unit of measure</a:t>
              </a:r>
            </a:p>
          </p:txBody>
        </p:sp>
      </p:grpSp>
      <p:sp>
        <p:nvSpPr>
          <p:cNvPr id="23" name="doc id"/>
          <p:cNvSpPr>
            <a:spLocks noChangeArrowheads="1"/>
          </p:cNvSpPr>
          <p:nvPr/>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dirty="0">
              <a:solidFill>
                <a:srgbClr val="FFFFFF"/>
              </a:solidFill>
            </a:endParaRPr>
          </a:p>
        </p:txBody>
      </p:sp>
      <p:sp>
        <p:nvSpPr>
          <p:cNvPr id="63" name="Slide Number"/>
          <p:cNvSpPr txBox="1">
            <a:spLocks/>
          </p:cNvSpPr>
          <p:nvPr/>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dirty="0">
              <a:solidFill>
                <a:srgbClr val="000000"/>
              </a:solidFill>
            </a:endParaRPr>
          </a:p>
        </p:txBody>
      </p:sp>
      <p:grpSp>
        <p:nvGrpSpPr>
          <p:cNvPr id="64" name="McKSticker" hidden="1"/>
          <p:cNvGrpSpPr/>
          <p:nvPr/>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9"/>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2"/>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3"/>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10"/>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20"/>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21"/>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11"/>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8"/>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9"/>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2"/>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6"/>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7"/>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3"/>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4"/>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5"/>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pic>
        <p:nvPicPr>
          <p:cNvPr id="61" name="Picture 60">
            <a:extLst>
              <a:ext uri="{FF2B5EF4-FFF2-40B4-BE49-F238E27FC236}">
                <a16:creationId xmlns:a16="http://schemas.microsoft.com/office/drawing/2014/main" id="{32C1C40B-5EB0-4C3B-BA1E-12AFBA9B5895}"/>
              </a:ext>
            </a:extLst>
          </p:cNvPr>
          <p:cNvPicPr>
            <a:picLocks noChangeAspect="1"/>
          </p:cNvPicPr>
          <p:nvPr/>
        </p:nvPicPr>
        <p:blipFill>
          <a:blip r:embed="rId27"/>
          <a:stretch>
            <a:fillRect/>
          </a:stretch>
        </p:blipFill>
        <p:spPr>
          <a:xfrm>
            <a:off x="9737721" y="6411177"/>
            <a:ext cx="1696547" cy="322434"/>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34D490B7-B334-4747-BD9C-7B04C3440065}"/>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1676000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3C8A8-6D9D-4D6F-BBA7-E490427A8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5636D0-8DB6-46E1-AD85-DA690557B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F9269-7F9B-4344-B3B4-0507896666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08152-589E-4F4B-9D3A-E9C08FFF0246}" type="datetimeFigureOut">
              <a:rPr lang="en-US" smtClean="0"/>
              <a:t>7/11/2019</a:t>
            </a:fld>
            <a:endParaRPr lang="en-US" dirty="0"/>
          </a:p>
        </p:txBody>
      </p:sp>
      <p:sp>
        <p:nvSpPr>
          <p:cNvPr id="5" name="Footer Placeholder 4">
            <a:extLst>
              <a:ext uri="{FF2B5EF4-FFF2-40B4-BE49-F238E27FC236}">
                <a16:creationId xmlns:a16="http://schemas.microsoft.com/office/drawing/2014/main" id="{C9FE4E1F-0FE9-48BF-B124-01B6A88D1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17FE3B-74C8-4420-80CF-5067D60F4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23140-98C2-4DED-80E1-53059231DB0B}" type="slidenum">
              <a:rPr lang="en-US" smtClean="0"/>
              <a:t>‹#›</a:t>
            </a:fld>
            <a:endParaRPr lang="en-US" dirty="0"/>
          </a:p>
        </p:txBody>
      </p:sp>
      <p:sp>
        <p:nvSpPr>
          <p:cNvPr id="7" name="MSIPCMContentMarking" descr="{&quot;HashCode&quot;:427984535,&quot;Placement&quot;:&quot;Footer&quot;}">
            <a:extLst>
              <a:ext uri="{FF2B5EF4-FFF2-40B4-BE49-F238E27FC236}">
                <a16:creationId xmlns:a16="http://schemas.microsoft.com/office/drawing/2014/main" id="{4B0B4291-2E05-49CA-B700-B7C60C740832}"/>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33150520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5122"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7"/>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userDrawn="1"/>
        </p:nvPicPr>
        <p:blipFill>
          <a:blip r:embed="rId25"/>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dirty="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dirty="0">
                <a:solidFill>
                  <a:srgbClr val="808080"/>
                </a:solidFill>
                <a:latin typeface="Arial"/>
              </a:rPr>
              <a:t>Unit of measure</a:t>
            </a:r>
          </a:p>
        </p:txBody>
      </p:sp>
      <p:grpSp>
        <p:nvGrpSpPr>
          <p:cNvPr id="4" name="Slide Elements" hidden="1"/>
          <p:cNvGrpSpPr/>
          <p:nvPr userDrawn="1"/>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dirty="0">
                  <a:solidFill>
                    <a:srgbClr val="000000"/>
                  </a:solidFill>
                </a:rPr>
                <a:t>Title</a:t>
              </a:r>
            </a:p>
            <a:p>
              <a:pPr defTabSz="914126" fontAlgn="base">
                <a:spcBef>
                  <a:spcPct val="0"/>
                </a:spcBef>
                <a:spcAft>
                  <a:spcPct val="0"/>
                </a:spcAft>
              </a:pPr>
              <a:r>
                <a:rPr lang="en-US" sz="2132" dirty="0">
                  <a:solidFill>
                    <a:srgbClr val="808080"/>
                  </a:solidFill>
                </a:rPr>
                <a:t>Unit of measure</a:t>
              </a:r>
            </a:p>
          </p:txBody>
        </p:sp>
      </p:grpSp>
      <p:sp>
        <p:nvSpPr>
          <p:cNvPr id="23" name="doc id"/>
          <p:cNvSpPr>
            <a:spLocks noChangeArrowheads="1"/>
          </p:cNvSpPr>
          <p:nvPr userDrawn="1"/>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dirty="0">
              <a:solidFill>
                <a:srgbClr val="FFFFFF"/>
              </a:solidFill>
            </a:endParaRPr>
          </a:p>
        </p:txBody>
      </p:sp>
      <p:sp>
        <p:nvSpPr>
          <p:cNvPr id="63" name="Slide Number"/>
          <p:cNvSpPr txBox="1">
            <a:spLocks/>
          </p:cNvSpPr>
          <p:nvPr userDrawn="1"/>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dirty="0">
              <a:solidFill>
                <a:srgbClr val="000000"/>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userDrawn="1"/>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userDrawn="1"/>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8"/>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1"/>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2"/>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9"/>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9"/>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20"/>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10"/>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7"/>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8"/>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1"/>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5"/>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6"/>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2"/>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3"/>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4"/>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dirty="0">
                  <a:solidFill>
                    <a:srgbClr val="000000"/>
                  </a:solidFill>
                </a:rPr>
                <a:t>Legend</a:t>
              </a:r>
            </a:p>
          </p:txBody>
        </p:sp>
      </p:grpSp>
      <p:pic>
        <p:nvPicPr>
          <p:cNvPr id="62" name="Picture 61"/>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bwMode="ltGray">
          <a:xfrm>
            <a:off x="10073038" y="6443755"/>
            <a:ext cx="1441680" cy="311033"/>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852B41F0-361A-4BEA-B820-4E19E628884F}"/>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190977731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extLst/>
          </p:nvPr>
        </p:nvGraphicFramePr>
        <p:xfrm>
          <a:off x="0" y="1"/>
          <a:ext cx="215979" cy="161975"/>
        </p:xfrm>
        <a:graphic>
          <a:graphicData uri="http://schemas.openxmlformats.org/presentationml/2006/ole">
            <mc:AlternateContent xmlns:mc="http://schemas.openxmlformats.org/markup-compatibility/2006">
              <mc:Choice xmlns:v="urn:schemas-microsoft-com:vml" Requires="v">
                <p:oleObj spid="_x0000_s9218" name="think-cell Slide" r:id="rId22" imgW="270" imgH="270" progId="TCLayout.ActiveDocument.1">
                  <p:embed/>
                </p:oleObj>
              </mc:Choice>
              <mc:Fallback>
                <p:oleObj name="think-cell Slide" r:id="rId22" imgW="270" imgH="270" progId="TCLayout.ActiveDocument.1">
                  <p:embed/>
                  <p:pic>
                    <p:nvPicPr>
                      <p:cNvPr id="2" name="Object 1" hidden="1"/>
                      <p:cNvPicPr/>
                      <p:nvPr/>
                    </p:nvPicPr>
                    <p:blipFill>
                      <a:blip r:embed="rId23"/>
                      <a:stretch>
                        <a:fillRect/>
                      </a:stretch>
                    </p:blipFill>
                    <p:spPr>
                      <a:xfrm>
                        <a:off x="0" y="1"/>
                        <a:ext cx="215979" cy="161975"/>
                      </a:xfrm>
                      <a:prstGeom prst="rect">
                        <a:avLst/>
                      </a:prstGeom>
                    </p:spPr>
                  </p:pic>
                </p:oleObj>
              </mc:Fallback>
            </mc:AlternateContent>
          </a:graphicData>
        </a:graphic>
      </p:graphicFrame>
      <p:sp>
        <p:nvSpPr>
          <p:cNvPr id="6" name="Rectangle 5" hidden="1"/>
          <p:cNvSpPr/>
          <p:nvPr>
            <p:custDataLst>
              <p:tags r:id="rId6"/>
            </p:custDataLst>
          </p:nvPr>
        </p:nvSpPr>
        <p:spPr bwMode="auto">
          <a:xfrm>
            <a:off x="0" y="1"/>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spcBef>
                <a:spcPct val="0"/>
              </a:spcBef>
              <a:spcAft>
                <a:spcPct val="0"/>
              </a:spcAft>
            </a:pPr>
            <a:endParaRPr lang="x-none" sz="1665" dirty="0">
              <a:solidFill>
                <a:srgbClr val="000000"/>
              </a:solidFill>
              <a:sym typeface="Arial" panose="020B0604020202020204" pitchFamily="34" charset="0"/>
            </a:endParaRPr>
          </a:p>
        </p:txBody>
      </p:sp>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fontAlgn="base" hangingPunct="1">
              <a:spcBef>
                <a:spcPct val="0"/>
              </a:spcBef>
              <a:spcAft>
                <a:spcPct val="0"/>
              </a:spcAft>
              <a:defRPr lang="x-none"/>
            </a:pPr>
            <a:r>
              <a:rPr lang="en-US" sz="800">
                <a:solidFill>
                  <a:srgbClr val="808080"/>
                </a:solidFill>
                <a:latin typeface="Arial"/>
              </a:rPr>
              <a:t>Last Modified 4/26/2017 6:31 AM Eastern Standard Time</a:t>
            </a:r>
            <a:endParaRPr lang="en-US" sz="800" dirty="0">
              <a:solidFill>
                <a:srgbClr val="808080"/>
              </a:solidFill>
              <a:latin typeface="Arial"/>
            </a:endParaRPr>
          </a:p>
        </p:txBody>
      </p:sp>
      <p:sp>
        <p:nvSpPr>
          <p:cNvPr id="1035" name="Printed" hidden="1"/>
          <p:cNvSpPr txBox="1">
            <a:spLocks noChangeArrowheads="1"/>
          </p:cNvSpPr>
          <p:nvPr/>
        </p:nvSpPr>
        <p:spPr bwMode="ltGray">
          <a:xfrm rot="5400000">
            <a:off x="10965252" y="4183539"/>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eaLnBrk="1" fontAlgn="base" hangingPunct="1">
              <a:spcBef>
                <a:spcPct val="0"/>
              </a:spcBef>
              <a:spcAft>
                <a:spcPct val="0"/>
              </a:spcAft>
              <a:defRPr lang="x-none"/>
            </a:pPr>
            <a:r>
              <a:rPr lang="en-US" sz="800">
                <a:solidFill>
                  <a:srgbClr val="808080"/>
                </a:solidFill>
                <a:latin typeface="Arial"/>
              </a:rPr>
              <a:t>Printed 4/4/2017 2:50 PM Eastern Standard Time</a:t>
            </a:r>
            <a:endParaRPr lang="en-US" sz="800" dirty="0">
              <a:solidFill>
                <a:srgbClr val="808080"/>
              </a:solidFill>
              <a:latin typeface="Arial"/>
            </a:endParaRPr>
          </a:p>
        </p:txBody>
      </p:sp>
      <p:sp>
        <p:nvSpPr>
          <p:cNvPr id="19" name="Title Placeholder 2"/>
          <p:cNvSpPr>
            <a:spLocks noGrp="1" noChangeArrowheads="1"/>
          </p:cNvSpPr>
          <p:nvPr>
            <p:ph type="title"/>
          </p:nvPr>
        </p:nvSpPr>
        <p:spPr bwMode="ltGray">
          <a:xfrm>
            <a:off x="164147" y="674776"/>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dirty="0"/>
              <a:t>Click to edit Master title style</a:t>
            </a:r>
            <a:endParaRPr lang="en-US" noProof="0" dirty="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067" cap="all" dirty="0">
                <a:solidFill>
                  <a:srgbClr val="FFFFFF"/>
                </a:solidFill>
              </a:rPr>
              <a:t>TRACKER</a:t>
            </a:r>
          </a:p>
        </p:txBody>
      </p:sp>
      <p:sp>
        <p:nvSpPr>
          <p:cNvPr id="11" name="3. Unit of measure" hidden="1"/>
          <p:cNvSpPr txBox="1">
            <a:spLocks noChangeArrowheads="1"/>
          </p:cNvSpPr>
          <p:nvPr/>
        </p:nvSpPr>
        <p:spPr bwMode="ltGray">
          <a:xfrm>
            <a:off x="164147" y="1185785"/>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3" dirty="0">
                <a:solidFill>
                  <a:srgbClr val="808080"/>
                </a:solidFill>
                <a:latin typeface="Arial"/>
              </a:rPr>
              <a:t>Unit of measure</a:t>
            </a:r>
          </a:p>
        </p:txBody>
      </p:sp>
      <p:grpSp>
        <p:nvGrpSpPr>
          <p:cNvPr id="4" name="Slide Elements" hidden="1"/>
          <p:cNvGrpSpPr/>
          <p:nvPr userDrawn="1"/>
        </p:nvGrpSpPr>
        <p:grpSpPr bwMode="ltGray">
          <a:xfrm>
            <a:off x="161985" y="6326159"/>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97" indent="-114297" fontAlgn="base">
                <a:spcBef>
                  <a:spcPct val="0"/>
                </a:spcBef>
                <a:spcAft>
                  <a:spcPct val="0"/>
                </a:spcAft>
                <a:defRPr lang="x-none"/>
              </a:pPr>
              <a:r>
                <a:rPr lang="en-US" sz="1067" dirty="0">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2133" indent="-692133" defTabSz="913504" fontAlgn="base">
                <a:spcBef>
                  <a:spcPct val="0"/>
                </a:spcBef>
                <a:spcAft>
                  <a:spcPct val="0"/>
                </a:spcAft>
              </a:pPr>
              <a:r>
                <a:rPr lang="en-US" sz="1067" dirty="0">
                  <a:solidFill>
                    <a:srgbClr val="000000"/>
                  </a:solidFill>
                </a:rPr>
                <a:t>SOURCE : Source</a:t>
              </a:r>
            </a:p>
          </p:txBody>
        </p:sp>
      </p:grpSp>
      <p:sp>
        <p:nvSpPr>
          <p:cNvPr id="3" name="Text Placeholder 2"/>
          <p:cNvSpPr>
            <a:spLocks noGrp="1"/>
          </p:cNvSpPr>
          <p:nvPr>
            <p:ph type="body" idx="1"/>
          </p:nvPr>
        </p:nvSpPr>
        <p:spPr bwMode="ltGray">
          <a:xfrm>
            <a:off x="1976208" y="2637044"/>
            <a:ext cx="5853024" cy="1641475"/>
          </a:xfrm>
          <a:prstGeom prst="rect">
            <a:avLst/>
          </a:prstGeom>
        </p:spPr>
        <p:txBody>
          <a:bodyPr vert="horz" lIns="0" tIns="0" rIns="0" bIns="0" rtlCol="0">
            <a:spAutoFit/>
          </a:bodyPr>
          <a:lstStyle/>
          <a:p>
            <a:pPr lvl="0" latinLnBrk="0"/>
            <a:r>
              <a:rPr lang="en-US" dirty="0"/>
              <a:t>Click to edit Master text styles</a:t>
            </a:r>
          </a:p>
          <a:p>
            <a:pPr lvl="1" latinLnBrk="0"/>
            <a:r>
              <a:rPr lang="en-US" dirty="0"/>
              <a:t>Second level</a:t>
            </a:r>
          </a:p>
          <a:p>
            <a:pPr lvl="2" latinLnBrk="0"/>
            <a:r>
              <a:rPr lang="en-US" dirty="0"/>
              <a:t>Third level</a:t>
            </a:r>
          </a:p>
          <a:p>
            <a:pPr lvl="3" latinLnBrk="0"/>
            <a:r>
              <a:rPr lang="en-US" dirty="0"/>
              <a:t>Fourth level</a:t>
            </a:r>
          </a:p>
          <a:p>
            <a:pPr lvl="4" latinLnBrk="0"/>
            <a:r>
              <a:rPr lang="en-US" dirty="0"/>
              <a:t>Fifth level</a:t>
            </a:r>
          </a:p>
        </p:txBody>
      </p:sp>
      <p:grpSp>
        <p:nvGrpSpPr>
          <p:cNvPr id="15" name="ACET" hidden="1"/>
          <p:cNvGrpSpPr>
            <a:grpSpLocks/>
          </p:cNvGrpSpPr>
          <p:nvPr/>
        </p:nvGrpSpPr>
        <p:grpSpPr bwMode="ltGray">
          <a:xfrm>
            <a:off x="1976208"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2133" b="1" dirty="0">
                  <a:solidFill>
                    <a:srgbClr val="000000"/>
                  </a:solidFill>
                </a:rPr>
                <a:t>Title</a:t>
              </a:r>
            </a:p>
            <a:p>
              <a:pPr fontAlgn="base">
                <a:spcBef>
                  <a:spcPct val="0"/>
                </a:spcBef>
                <a:spcAft>
                  <a:spcPct val="0"/>
                </a:spcAft>
              </a:pPr>
              <a:r>
                <a:rPr lang="en-US" sz="2133" dirty="0">
                  <a:solidFill>
                    <a:srgbClr val="808080"/>
                  </a:solidFill>
                </a:rPr>
                <a:t>Unit of measure</a:t>
              </a:r>
            </a:p>
          </p:txBody>
        </p:sp>
      </p:grpSp>
      <p:sp>
        <p:nvSpPr>
          <p:cNvPr id="23" name="doc id"/>
          <p:cNvSpPr>
            <a:spLocks noChangeArrowheads="1"/>
          </p:cNvSpPr>
          <p:nvPr userDrawn="1"/>
        </p:nvSpPr>
        <p:spPr bwMode="ltGray">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04" fontAlgn="base">
              <a:spcBef>
                <a:spcPct val="0"/>
              </a:spcBef>
              <a:spcAft>
                <a:spcPct val="0"/>
              </a:spcAft>
            </a:pPr>
            <a:endParaRPr lang="en-US" sz="1067" dirty="0">
              <a:solidFill>
                <a:srgbClr val="FFFFFF"/>
              </a:solidFill>
            </a:endParaRPr>
          </a:p>
        </p:txBody>
      </p:sp>
      <p:sp>
        <p:nvSpPr>
          <p:cNvPr id="63" name="Slide Number"/>
          <p:cNvSpPr txBox="1">
            <a:spLocks/>
          </p:cNvSpPr>
          <p:nvPr userDrawn="1"/>
        </p:nvSpPr>
        <p:spPr bwMode="ltGray">
          <a:xfrm>
            <a:off x="11461439" y="6590398"/>
            <a:ext cx="187552" cy="184666"/>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fontAlgn="base">
              <a:spcBef>
                <a:spcPct val="0"/>
              </a:spcBef>
              <a:spcAft>
                <a:spcPct val="0"/>
              </a:spcAft>
            </a:pPr>
            <a:fld id="{42C328C1-A84F-4A39-A664-DBA00541A8C6}" type="slidenum">
              <a:rPr lang="en-US" sz="1200" smtClean="0">
                <a:solidFill>
                  <a:srgbClr val="FFFFFF"/>
                </a:solidFill>
              </a:rPr>
              <a:pPr algn="r" fontAlgn="base">
                <a:spcBef>
                  <a:spcPct val="0"/>
                </a:spcBef>
                <a:spcAft>
                  <a:spcPct val="0"/>
                </a:spcAft>
              </a:pPr>
              <a:t>‹#›</a:t>
            </a:fld>
            <a:endParaRPr lang="en-US" sz="1200" dirty="0">
              <a:solidFill>
                <a:srgbClr val="FFFFFF"/>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770" fontAlgn="base">
                <a:spcBef>
                  <a:spcPct val="0"/>
                </a:spcBef>
                <a:spcAft>
                  <a:spcPct val="0"/>
                </a:spcAft>
                <a:buClr>
                  <a:srgbClr val="002960"/>
                </a:buClr>
              </a:pPr>
              <a:r>
                <a:rPr lang="en-US" sz="1067" dirty="0">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8"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grpSp>
        <p:nvGrpSpPr>
          <p:cNvPr id="77" name="LegendLines" hidden="1"/>
          <p:cNvGrpSpPr/>
          <p:nvPr userDrawn="1"/>
        </p:nvGrpSpPr>
        <p:grpSpPr bwMode="ltGray">
          <a:xfrm>
            <a:off x="10460877"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dirty="0">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grpSp>
        <p:nvGrpSpPr>
          <p:cNvPr id="84" name="LegendMoons" hidden="1"/>
          <p:cNvGrpSpPr/>
          <p:nvPr userDrawn="1"/>
        </p:nvGrpSpPr>
        <p:grpSpPr bwMode="ltGray">
          <a:xfrm>
            <a:off x="10782388" y="1229281"/>
            <a:ext cx="1110445" cy="1742021"/>
            <a:chOff x="7769225" y="250825"/>
            <a:chExt cx="832834" cy="1306516"/>
          </a:xfrm>
        </p:grpSpPr>
        <p:grpSp>
          <p:nvGrpSpPr>
            <p:cNvPr id="85" name="MoonLegend1"/>
            <p:cNvGrpSpPr>
              <a:grpSpLocks noChangeAspect="1"/>
            </p:cNvGrpSpPr>
            <p:nvPr>
              <p:custDataLst>
                <p:tags r:id="rId7"/>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0"/>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4" name="Arc 39"/>
              <p:cNvSpPr>
                <a:spLocks noChangeAspect="1"/>
              </p:cNvSpPr>
              <p:nvPr>
                <p:custDataLst>
                  <p:tags r:id="rId21"/>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6" name="MoonLegend2"/>
            <p:cNvGrpSpPr>
              <a:grpSpLocks noChangeAspect="1"/>
            </p:cNvGrpSpPr>
            <p:nvPr>
              <p:custDataLst>
                <p:tags r:id="rId8"/>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8"/>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2" name="Arc 42"/>
              <p:cNvSpPr>
                <a:spLocks noChangeAspect="1"/>
              </p:cNvSpPr>
              <p:nvPr>
                <p:custDataLst>
                  <p:tags r:id="rId19"/>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7" name="MoonLegend4"/>
            <p:cNvGrpSpPr>
              <a:grpSpLocks noChangeAspect="1"/>
            </p:cNvGrpSpPr>
            <p:nvPr>
              <p:custDataLst>
                <p:tags r:id="rId9"/>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6"/>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00" name="Arc 48"/>
              <p:cNvSpPr>
                <a:spLocks noChangeAspect="1"/>
              </p:cNvSpPr>
              <p:nvPr>
                <p:custDataLst>
                  <p:tags r:id="rId17"/>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8" name="MoonLegend5"/>
            <p:cNvGrpSpPr>
              <a:grpSpLocks noChangeAspect="1"/>
            </p:cNvGrpSpPr>
            <p:nvPr>
              <p:custDataLst>
                <p:tags r:id="rId10"/>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4"/>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98" name="Oval 51"/>
              <p:cNvSpPr>
                <a:spLocks noChangeAspect="1" noChangeArrowheads="1"/>
              </p:cNvSpPr>
              <p:nvPr>
                <p:custDataLst>
                  <p:tags r:id="rId15"/>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grpSp>
          <p:nvGrpSpPr>
            <p:cNvPr id="89" name="MoonLegend3"/>
            <p:cNvGrpSpPr>
              <a:grpSpLocks noChangeAspect="1"/>
            </p:cNvGrpSpPr>
            <p:nvPr>
              <p:custDataLst>
                <p:tags r:id="rId11"/>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2"/>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96" name="Arc 48"/>
              <p:cNvSpPr>
                <a:spLocks noChangeAspect="1"/>
              </p:cNvSpPr>
              <p:nvPr>
                <p:custDataLst>
                  <p:tags r:id="rId13"/>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770" fontAlgn="base">
                <a:spcBef>
                  <a:spcPct val="0"/>
                </a:spcBef>
                <a:spcAft>
                  <a:spcPct val="0"/>
                </a:spcAft>
                <a:buClr>
                  <a:srgbClr val="DC291E"/>
                </a:buClr>
              </a:pPr>
              <a:r>
                <a:rPr lang="en-US" sz="1600" dirty="0">
                  <a:solidFill>
                    <a:srgbClr val="000000"/>
                  </a:solidFill>
                </a:rPr>
                <a:t>Legend</a:t>
              </a:r>
            </a:p>
          </p:txBody>
        </p:sp>
      </p:grpSp>
      <p:pic>
        <p:nvPicPr>
          <p:cNvPr id="61" name="Picture 60"/>
          <p:cNvPicPr>
            <a:picLocks/>
          </p:cNvPicPr>
          <p:nvPr userDrawn="1"/>
        </p:nvPicPr>
        <p:blipFill rotWithShape="1">
          <a:blip r:embed="rId24" cstate="screen">
            <a:extLst>
              <a:ext uri="{28A0092B-C50C-407E-A947-70E740481C1C}">
                <a14:useLocalDpi xmlns:a14="http://schemas.microsoft.com/office/drawing/2010/main"/>
              </a:ext>
            </a:extLst>
          </a:blip>
          <a:srcRect/>
          <a:stretch/>
        </p:blipFill>
        <p:spPr>
          <a:xfrm>
            <a:off x="720" y="1"/>
            <a:ext cx="12191281" cy="1011001"/>
          </a:xfrm>
          <a:prstGeom prst="rect">
            <a:avLst/>
          </a:prstGeom>
        </p:spPr>
      </p:pic>
      <p:sp>
        <p:nvSpPr>
          <p:cNvPr id="105" name="Rectangle 104"/>
          <p:cNvSpPr/>
          <p:nvPr userDrawn="1"/>
        </p:nvSpPr>
        <p:spPr>
          <a:xfrm>
            <a:off x="0" y="0"/>
            <a:ext cx="12192000" cy="1013254"/>
          </a:xfrm>
          <a:prstGeom prst="rect">
            <a:avLst/>
          </a:prstGeom>
          <a:solidFill>
            <a:schemeClr val="tx1">
              <a:alpha val="7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rgbClr val="000000"/>
              </a:solidFill>
            </a:endParaRPr>
          </a:p>
        </p:txBody>
      </p:sp>
      <p:sp>
        <p:nvSpPr>
          <p:cNvPr id="5" name="MSIPCMContentMarking" descr="{&quot;HashCode&quot;:427984535,&quot;Placement&quot;:&quot;Footer&quot;}">
            <a:extLst>
              <a:ext uri="{FF2B5EF4-FFF2-40B4-BE49-F238E27FC236}">
                <a16:creationId xmlns:a16="http://schemas.microsoft.com/office/drawing/2014/main" id="{3063DA7B-7269-496E-ABCD-0F0085B7FC57}"/>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202228127"/>
      </p:ext>
    </p:extLst>
  </p:cSld>
  <p:clrMap bg1="lt1" tx1="dk1" bg2="lt2" tx2="dk2" accent1="accent1" accent2="accent2" accent3="accent3" accent4="accent4" accent5="accent5" accent6="accent6" hlink="hlink" folHlink="folHlink"/>
  <p:sldLayoutIdLst>
    <p:sldLayoutId id="2147483686" r:id="rId1"/>
    <p:sldLayoutId id="2147483688" r:id="rId2"/>
  </p:sldLayoutIdLst>
  <p:hf hdr="0" dt="0"/>
  <p:txStyles>
    <p:titleStyle>
      <a:lvl1pPr algn="l" defTabSz="913504" rtl="0" eaLnBrk="1" fontAlgn="base" hangingPunct="1">
        <a:spcBef>
          <a:spcPct val="0"/>
        </a:spcBef>
        <a:spcAft>
          <a:spcPct val="0"/>
        </a:spcAft>
        <a:tabLst>
          <a:tab pos="275346" algn="l"/>
        </a:tabLst>
        <a:defRPr lang="x-none" sz="2667" b="0" baseline="0">
          <a:solidFill>
            <a:schemeClr val="bg1"/>
          </a:solidFill>
          <a:latin typeface="+mj-lt"/>
          <a:ea typeface="+mj-ea"/>
          <a:cs typeface="+mj-cs"/>
        </a:defRPr>
      </a:lvl1pPr>
      <a:lvl2pPr algn="l" defTabSz="913504" rtl="0" eaLnBrk="1" fontAlgn="base" hangingPunct="1">
        <a:spcBef>
          <a:spcPct val="0"/>
        </a:spcBef>
        <a:spcAft>
          <a:spcPct val="0"/>
        </a:spcAft>
        <a:defRPr lang="x-none" sz="1939" b="1">
          <a:solidFill>
            <a:schemeClr val="tx2"/>
          </a:solidFill>
          <a:latin typeface="Arial" charset="0"/>
        </a:defRPr>
      </a:lvl2pPr>
      <a:lvl3pPr algn="l" defTabSz="913504" rtl="0" eaLnBrk="1" fontAlgn="base" hangingPunct="1">
        <a:spcBef>
          <a:spcPct val="0"/>
        </a:spcBef>
        <a:spcAft>
          <a:spcPct val="0"/>
        </a:spcAft>
        <a:defRPr lang="x-none" sz="1939" b="1">
          <a:solidFill>
            <a:schemeClr val="tx2"/>
          </a:solidFill>
          <a:latin typeface="Arial" charset="0"/>
        </a:defRPr>
      </a:lvl3pPr>
      <a:lvl4pPr algn="l" defTabSz="913504" rtl="0" eaLnBrk="1" fontAlgn="base" hangingPunct="1">
        <a:spcBef>
          <a:spcPct val="0"/>
        </a:spcBef>
        <a:spcAft>
          <a:spcPct val="0"/>
        </a:spcAft>
        <a:defRPr lang="x-none" sz="1939" b="1">
          <a:solidFill>
            <a:schemeClr val="tx2"/>
          </a:solidFill>
          <a:latin typeface="Arial" charset="0"/>
        </a:defRPr>
      </a:lvl4pPr>
      <a:lvl5pPr algn="l" defTabSz="913504" rtl="0" eaLnBrk="1" fontAlgn="base" hangingPunct="1">
        <a:spcBef>
          <a:spcPct val="0"/>
        </a:spcBef>
        <a:spcAft>
          <a:spcPct val="0"/>
        </a:spcAft>
        <a:defRPr lang="x-none" sz="1939" b="1">
          <a:solidFill>
            <a:schemeClr val="tx2"/>
          </a:solidFill>
          <a:latin typeface="Arial" charset="0"/>
        </a:defRPr>
      </a:lvl5pPr>
      <a:lvl6pPr marL="466470" algn="l" defTabSz="913504" rtl="0" eaLnBrk="1" fontAlgn="base" hangingPunct="1">
        <a:spcBef>
          <a:spcPct val="0"/>
        </a:spcBef>
        <a:spcAft>
          <a:spcPct val="0"/>
        </a:spcAft>
        <a:defRPr lang="x-none" sz="1939" b="1">
          <a:solidFill>
            <a:schemeClr val="tx2"/>
          </a:solidFill>
          <a:latin typeface="Arial" charset="0"/>
        </a:defRPr>
      </a:lvl6pPr>
      <a:lvl7pPr marL="932939" algn="l" defTabSz="913504" rtl="0" eaLnBrk="1" fontAlgn="base" hangingPunct="1">
        <a:spcBef>
          <a:spcPct val="0"/>
        </a:spcBef>
        <a:spcAft>
          <a:spcPct val="0"/>
        </a:spcAft>
        <a:defRPr lang="x-none" sz="1939" b="1">
          <a:solidFill>
            <a:schemeClr val="tx2"/>
          </a:solidFill>
          <a:latin typeface="Arial" charset="0"/>
        </a:defRPr>
      </a:lvl7pPr>
      <a:lvl8pPr marL="1399408" algn="l" defTabSz="913504" rtl="0" eaLnBrk="1" fontAlgn="base" hangingPunct="1">
        <a:spcBef>
          <a:spcPct val="0"/>
        </a:spcBef>
        <a:spcAft>
          <a:spcPct val="0"/>
        </a:spcAft>
        <a:defRPr lang="x-none" sz="1939" b="1">
          <a:solidFill>
            <a:schemeClr val="tx2"/>
          </a:solidFill>
          <a:latin typeface="Arial" charset="0"/>
        </a:defRPr>
      </a:lvl8pPr>
      <a:lvl9pPr marL="1865879" algn="l" defTabSz="913504" rtl="0" eaLnBrk="1" fontAlgn="base" hangingPunct="1">
        <a:spcBef>
          <a:spcPct val="0"/>
        </a:spcBef>
        <a:spcAft>
          <a:spcPct val="0"/>
        </a:spcAft>
        <a:defRPr lang="x-none" sz="1939" b="1">
          <a:solidFill>
            <a:schemeClr val="tx2"/>
          </a:solidFill>
          <a:latin typeface="Arial" charset="0"/>
        </a:defRPr>
      </a:lvl9pPr>
    </p:titleStyle>
    <p:bodyStyle>
      <a:lvl1pPr marL="0" indent="0" algn="l" defTabSz="913504" rtl="0" eaLnBrk="1" fontAlgn="base" hangingPunct="1">
        <a:spcBef>
          <a:spcPct val="0"/>
        </a:spcBef>
        <a:spcAft>
          <a:spcPct val="0"/>
        </a:spcAft>
        <a:buClr>
          <a:schemeClr val="tx2"/>
        </a:buClr>
        <a:buSzPct val="100000"/>
        <a:defRPr lang="x-none" sz="2133" baseline="0">
          <a:solidFill>
            <a:schemeClr val="tx1"/>
          </a:solidFill>
          <a:latin typeface="+mn-lt"/>
          <a:ea typeface="+mn-ea"/>
          <a:cs typeface="+mn-cs"/>
        </a:defRPr>
      </a:lvl1pPr>
      <a:lvl2pPr marL="197602" indent="-195982" algn="l" defTabSz="913504" rtl="0" eaLnBrk="1" fontAlgn="base" hangingPunct="1">
        <a:spcBef>
          <a:spcPct val="0"/>
        </a:spcBef>
        <a:spcAft>
          <a:spcPct val="0"/>
        </a:spcAft>
        <a:buClr>
          <a:schemeClr val="tx2"/>
        </a:buClr>
        <a:buSzPct val="125000"/>
        <a:buFont typeface="Arial" panose="020B0604020202020204" pitchFamily="34" charset="0"/>
        <a:buChar char="•"/>
        <a:defRPr lang="x-none" sz="2133" baseline="0">
          <a:solidFill>
            <a:schemeClr val="tx1"/>
          </a:solidFill>
          <a:latin typeface="+mn-lt"/>
        </a:defRPr>
      </a:lvl2pPr>
      <a:lvl3pPr marL="466470" indent="-267248" algn="l" defTabSz="913504" rtl="0" eaLnBrk="1" fontAlgn="base" hangingPunct="1">
        <a:spcBef>
          <a:spcPct val="0"/>
        </a:spcBef>
        <a:spcAft>
          <a:spcPct val="0"/>
        </a:spcAft>
        <a:buClr>
          <a:schemeClr val="tx2"/>
        </a:buClr>
        <a:buSzPct val="120000"/>
        <a:buFont typeface="Arial" charset="0"/>
        <a:buChar char="–"/>
        <a:defRPr lang="x-none" sz="2133" baseline="0">
          <a:solidFill>
            <a:schemeClr val="tx1"/>
          </a:solidFill>
          <a:latin typeface="+mn-lt"/>
        </a:defRPr>
      </a:lvl3pPr>
      <a:lvl4pPr marL="626819" indent="-158729" algn="l" defTabSz="913504" rtl="0" eaLnBrk="1" fontAlgn="base" hangingPunct="1">
        <a:spcBef>
          <a:spcPct val="0"/>
        </a:spcBef>
        <a:spcAft>
          <a:spcPct val="0"/>
        </a:spcAft>
        <a:buClr>
          <a:schemeClr val="tx2"/>
        </a:buClr>
        <a:buSzPct val="100000"/>
        <a:buFont typeface="Arial" panose="020B0604020202020204" pitchFamily="34" charset="0"/>
        <a:buChar char="•"/>
        <a:defRPr lang="x-none" sz="2133" baseline="0">
          <a:solidFill>
            <a:schemeClr val="tx1"/>
          </a:solidFill>
          <a:latin typeface="+mn-lt"/>
        </a:defRPr>
      </a:lvl4pPr>
      <a:lvl5pPr marL="765010" indent="-132815" algn="l" defTabSz="913504"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5pPr>
      <a:lvl6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5010" indent="-132815" algn="l" defTabSz="913504"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939" rtl="0" eaLnBrk="1" latinLnBrk="0" hangingPunct="1">
        <a:defRPr lang="x-none" sz="1837" kern="1200">
          <a:solidFill>
            <a:schemeClr val="tx1"/>
          </a:solidFill>
          <a:latin typeface="+mn-lt"/>
          <a:ea typeface="+mn-ea"/>
          <a:cs typeface="+mn-cs"/>
        </a:defRPr>
      </a:lvl1pPr>
      <a:lvl2pPr marL="466470" algn="l" defTabSz="932939" rtl="0" eaLnBrk="1" latinLnBrk="0" hangingPunct="1">
        <a:defRPr lang="x-none" sz="1837" kern="1200">
          <a:solidFill>
            <a:schemeClr val="tx1"/>
          </a:solidFill>
          <a:latin typeface="+mn-lt"/>
          <a:ea typeface="+mn-ea"/>
          <a:cs typeface="+mn-cs"/>
        </a:defRPr>
      </a:lvl2pPr>
      <a:lvl3pPr marL="932939" algn="l" defTabSz="932939" rtl="0" eaLnBrk="1" latinLnBrk="0" hangingPunct="1">
        <a:defRPr lang="x-none" sz="1837" kern="1200">
          <a:solidFill>
            <a:schemeClr val="tx1"/>
          </a:solidFill>
          <a:latin typeface="+mn-lt"/>
          <a:ea typeface="+mn-ea"/>
          <a:cs typeface="+mn-cs"/>
        </a:defRPr>
      </a:lvl3pPr>
      <a:lvl4pPr marL="1399408" algn="l" defTabSz="932939" rtl="0" eaLnBrk="1" latinLnBrk="0" hangingPunct="1">
        <a:defRPr lang="x-none" sz="1837" kern="1200">
          <a:solidFill>
            <a:schemeClr val="tx1"/>
          </a:solidFill>
          <a:latin typeface="+mn-lt"/>
          <a:ea typeface="+mn-ea"/>
          <a:cs typeface="+mn-cs"/>
        </a:defRPr>
      </a:lvl4pPr>
      <a:lvl5pPr marL="1865879" algn="l" defTabSz="932939" rtl="0" eaLnBrk="1" latinLnBrk="0" hangingPunct="1">
        <a:defRPr lang="x-none" sz="1837" kern="1200">
          <a:solidFill>
            <a:schemeClr val="tx1"/>
          </a:solidFill>
          <a:latin typeface="+mn-lt"/>
          <a:ea typeface="+mn-ea"/>
          <a:cs typeface="+mn-cs"/>
        </a:defRPr>
      </a:lvl5pPr>
      <a:lvl6pPr marL="2332348" algn="l" defTabSz="932939" rtl="0" eaLnBrk="1" latinLnBrk="0" hangingPunct="1">
        <a:defRPr lang="x-none" sz="1837" kern="1200">
          <a:solidFill>
            <a:schemeClr val="tx1"/>
          </a:solidFill>
          <a:latin typeface="+mn-lt"/>
          <a:ea typeface="+mn-ea"/>
          <a:cs typeface="+mn-cs"/>
        </a:defRPr>
      </a:lvl6pPr>
      <a:lvl7pPr marL="2798817" algn="l" defTabSz="932939" rtl="0" eaLnBrk="1" latinLnBrk="0" hangingPunct="1">
        <a:defRPr lang="x-none" sz="1837" kern="1200">
          <a:solidFill>
            <a:schemeClr val="tx1"/>
          </a:solidFill>
          <a:latin typeface="+mn-lt"/>
          <a:ea typeface="+mn-ea"/>
          <a:cs typeface="+mn-cs"/>
        </a:defRPr>
      </a:lvl7pPr>
      <a:lvl8pPr marL="3265286" algn="l" defTabSz="932939" rtl="0" eaLnBrk="1" latinLnBrk="0" hangingPunct="1">
        <a:defRPr lang="x-none" sz="1837" kern="1200">
          <a:solidFill>
            <a:schemeClr val="tx1"/>
          </a:solidFill>
          <a:latin typeface="+mn-lt"/>
          <a:ea typeface="+mn-ea"/>
          <a:cs typeface="+mn-cs"/>
        </a:defRPr>
      </a:lvl8pPr>
      <a:lvl9pPr marL="3731756" algn="l" defTabSz="932939" rtl="0" eaLnBrk="1" latinLnBrk="0" hangingPunct="1">
        <a:defRPr lang="x-none" sz="1837"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12290"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8"/>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userDrawn="1"/>
        </p:nvPicPr>
        <p:blipFill>
          <a:blip r:embed="rId26"/>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a:t>Click to edit Master title style</a:t>
            </a:r>
            <a:endParaRPr lang="en-US" noProof="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a:solidFill>
                  <a:srgbClr val="808080"/>
                </a:solidFill>
                <a:latin typeface="Arial"/>
              </a:rPr>
              <a:t>Unit of measure</a:t>
            </a:r>
          </a:p>
        </p:txBody>
      </p:sp>
      <p:grpSp>
        <p:nvGrpSpPr>
          <p:cNvPr id="4" name="Slide Elements" hidden="1"/>
          <p:cNvGrpSpPr/>
          <p:nvPr userDrawn="1"/>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a:solidFill>
                    <a:srgbClr val="000000"/>
                  </a:solidFill>
                </a:rPr>
                <a:t>Title</a:t>
              </a:r>
            </a:p>
            <a:p>
              <a:pPr defTabSz="914126" fontAlgn="base">
                <a:spcBef>
                  <a:spcPct val="0"/>
                </a:spcBef>
                <a:spcAft>
                  <a:spcPct val="0"/>
                </a:spcAft>
              </a:pPr>
              <a:r>
                <a:rPr lang="en-US" sz="2132">
                  <a:solidFill>
                    <a:srgbClr val="808080"/>
                  </a:solidFill>
                </a:rPr>
                <a:t>Unit of measure</a:t>
              </a:r>
            </a:p>
          </p:txBody>
        </p:sp>
      </p:grpSp>
      <p:sp>
        <p:nvSpPr>
          <p:cNvPr id="23" name="doc id"/>
          <p:cNvSpPr>
            <a:spLocks noChangeArrowheads="1"/>
          </p:cNvSpPr>
          <p:nvPr userDrawn="1"/>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a:solidFill>
                <a:srgbClr val="FFFFFF"/>
              </a:solidFill>
            </a:endParaRPr>
          </a:p>
        </p:txBody>
      </p:sp>
      <p:sp>
        <p:nvSpPr>
          <p:cNvPr id="63" name="Slide Number"/>
          <p:cNvSpPr txBox="1">
            <a:spLocks/>
          </p:cNvSpPr>
          <p:nvPr userDrawn="1"/>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a:solidFill>
                <a:srgbClr val="000000"/>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77" name="LegendLines" hidden="1"/>
          <p:cNvGrpSpPr/>
          <p:nvPr userDrawn="1"/>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84" name="LegendMoons" hidden="1"/>
          <p:cNvGrpSpPr/>
          <p:nvPr userDrawn="1"/>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9"/>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2"/>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4" name="Arc 39"/>
              <p:cNvSpPr>
                <a:spLocks noChangeAspect="1"/>
              </p:cNvSpPr>
              <p:nvPr>
                <p:custDataLst>
                  <p:tags r:id="rId23"/>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6" name="MoonLegend2"/>
            <p:cNvGrpSpPr>
              <a:grpSpLocks noChangeAspect="1"/>
            </p:cNvGrpSpPr>
            <p:nvPr>
              <p:custDataLst>
                <p:tags r:id="rId10"/>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20"/>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2" name="Arc 42"/>
              <p:cNvSpPr>
                <a:spLocks noChangeAspect="1"/>
              </p:cNvSpPr>
              <p:nvPr>
                <p:custDataLst>
                  <p:tags r:id="rId21"/>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7" name="MoonLegend4"/>
            <p:cNvGrpSpPr>
              <a:grpSpLocks noChangeAspect="1"/>
            </p:cNvGrpSpPr>
            <p:nvPr>
              <p:custDataLst>
                <p:tags r:id="rId11"/>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8"/>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0" name="Arc 48"/>
              <p:cNvSpPr>
                <a:spLocks noChangeAspect="1"/>
              </p:cNvSpPr>
              <p:nvPr>
                <p:custDataLst>
                  <p:tags r:id="rId19"/>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8" name="MoonLegend5"/>
            <p:cNvGrpSpPr>
              <a:grpSpLocks noChangeAspect="1"/>
            </p:cNvGrpSpPr>
            <p:nvPr>
              <p:custDataLst>
                <p:tags r:id="rId12"/>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6"/>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8" name="Oval 51"/>
              <p:cNvSpPr>
                <a:spLocks noChangeAspect="1" noChangeArrowheads="1"/>
              </p:cNvSpPr>
              <p:nvPr>
                <p:custDataLst>
                  <p:tags r:id="rId17"/>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9" name="MoonLegend3"/>
            <p:cNvGrpSpPr>
              <a:grpSpLocks noChangeAspect="1"/>
            </p:cNvGrpSpPr>
            <p:nvPr>
              <p:custDataLst>
                <p:tags r:id="rId13"/>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4"/>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6" name="Arc 48"/>
              <p:cNvSpPr>
                <a:spLocks noChangeAspect="1"/>
              </p:cNvSpPr>
              <p:nvPr>
                <p:custDataLst>
                  <p:tags r:id="rId15"/>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pic>
        <p:nvPicPr>
          <p:cNvPr id="61" name="Picture 60"/>
          <p:cNvPicPr>
            <a:picLocks noChangeAspect="1"/>
          </p:cNvPicPr>
          <p:nvPr userDrawn="1"/>
        </p:nvPicPr>
        <p:blipFill>
          <a:blip r:embed="rId27"/>
          <a:stretch>
            <a:fillRect/>
          </a:stretch>
        </p:blipFill>
        <p:spPr>
          <a:xfrm>
            <a:off x="9737721" y="6411177"/>
            <a:ext cx="1696547" cy="322434"/>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178EEA42-9351-453A-B816-0C1A5883FF41}"/>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23468045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hdr="0" ftr="0" dt="0"/>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slide" Target="slide4.xml"/><Relationship Id="rId2" Type="http://schemas.openxmlformats.org/officeDocument/2006/relationships/slide" Target="slide17.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tags" Target="../tags/tag105.xml"/><Relationship Id="rId39" Type="http://schemas.openxmlformats.org/officeDocument/2006/relationships/image" Target="../media/image74.jpeg"/><Relationship Id="rId21" Type="http://schemas.openxmlformats.org/officeDocument/2006/relationships/tags" Target="../tags/tag100.xml"/><Relationship Id="rId34" Type="http://schemas.openxmlformats.org/officeDocument/2006/relationships/image" Target="../media/image69.png"/><Relationship Id="rId42" Type="http://schemas.openxmlformats.org/officeDocument/2006/relationships/image" Target="../media/image77.jpeg"/><Relationship Id="rId47" Type="http://schemas.openxmlformats.org/officeDocument/2006/relationships/image" Target="../media/image82.png"/><Relationship Id="rId7" Type="http://schemas.openxmlformats.org/officeDocument/2006/relationships/tags" Target="../tags/tag86.xml"/><Relationship Id="rId2" Type="http://schemas.openxmlformats.org/officeDocument/2006/relationships/tags" Target="../tags/tag81.xml"/><Relationship Id="rId16" Type="http://schemas.openxmlformats.org/officeDocument/2006/relationships/tags" Target="../tags/tag95.xml"/><Relationship Id="rId29" Type="http://schemas.openxmlformats.org/officeDocument/2006/relationships/tags" Target="../tags/tag108.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tags" Target="../tags/tag103.xml"/><Relationship Id="rId32" Type="http://schemas.openxmlformats.org/officeDocument/2006/relationships/chart" Target="../charts/chart1.xml"/><Relationship Id="rId37" Type="http://schemas.openxmlformats.org/officeDocument/2006/relationships/image" Target="../media/image72.png"/><Relationship Id="rId40" Type="http://schemas.openxmlformats.org/officeDocument/2006/relationships/image" Target="../media/image75.jpeg"/><Relationship Id="rId45" Type="http://schemas.openxmlformats.org/officeDocument/2006/relationships/image" Target="../media/image80.png"/><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28" Type="http://schemas.openxmlformats.org/officeDocument/2006/relationships/tags" Target="../tags/tag107.xml"/><Relationship Id="rId36" Type="http://schemas.openxmlformats.org/officeDocument/2006/relationships/image" Target="../media/image71.jpeg"/><Relationship Id="rId10" Type="http://schemas.openxmlformats.org/officeDocument/2006/relationships/tags" Target="../tags/tag89.xml"/><Relationship Id="rId19" Type="http://schemas.openxmlformats.org/officeDocument/2006/relationships/tags" Target="../tags/tag98.xml"/><Relationship Id="rId31" Type="http://schemas.openxmlformats.org/officeDocument/2006/relationships/slideLayout" Target="../slideLayouts/slideLayout19.xml"/><Relationship Id="rId44" Type="http://schemas.openxmlformats.org/officeDocument/2006/relationships/image" Target="../media/image79.jpe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 Id="rId27" Type="http://schemas.openxmlformats.org/officeDocument/2006/relationships/tags" Target="../tags/tag106.xml"/><Relationship Id="rId30" Type="http://schemas.openxmlformats.org/officeDocument/2006/relationships/tags" Target="../tags/tag109.xml"/><Relationship Id="rId35" Type="http://schemas.openxmlformats.org/officeDocument/2006/relationships/image" Target="../media/image70.jpeg"/><Relationship Id="rId43" Type="http://schemas.openxmlformats.org/officeDocument/2006/relationships/image" Target="../media/image78.jpeg"/><Relationship Id="rId48" Type="http://schemas.openxmlformats.org/officeDocument/2006/relationships/chart" Target="../charts/chart2.xml"/><Relationship Id="rId8" Type="http://schemas.openxmlformats.org/officeDocument/2006/relationships/tags" Target="../tags/tag87.xml"/><Relationship Id="rId3" Type="http://schemas.openxmlformats.org/officeDocument/2006/relationships/tags" Target="../tags/tag82.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tags" Target="../tags/tag104.xml"/><Relationship Id="rId33" Type="http://schemas.openxmlformats.org/officeDocument/2006/relationships/hyperlink" Target="http://rxoutcomesadviser.files.wordpress.com/2011/04/reference-pricing.png" TargetMode="External"/><Relationship Id="rId38" Type="http://schemas.openxmlformats.org/officeDocument/2006/relationships/image" Target="../media/image73.png"/><Relationship Id="rId46" Type="http://schemas.openxmlformats.org/officeDocument/2006/relationships/image" Target="../media/image81.jpeg"/><Relationship Id="rId20" Type="http://schemas.openxmlformats.org/officeDocument/2006/relationships/tags" Target="../tags/tag99.xml"/><Relationship Id="rId41" Type="http://schemas.openxmlformats.org/officeDocument/2006/relationships/image" Target="../media/image76.jpeg"/></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diagramDrawing" Target="../diagrams/drawing3.xml"/><Relationship Id="rId3" Type="http://schemas.openxmlformats.org/officeDocument/2006/relationships/diagramLayout" Target="../diagrams/layout2.xml"/><Relationship Id="rId7" Type="http://schemas.openxmlformats.org/officeDocument/2006/relationships/image" Target="../media/image83.png"/><Relationship Id="rId12" Type="http://schemas.openxmlformats.org/officeDocument/2006/relationships/diagramColors" Target="../diagrams/colors3.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11" Type="http://schemas.openxmlformats.org/officeDocument/2006/relationships/diagramQuickStyle" Target="../diagrams/quickStyle3.xml"/><Relationship Id="rId5" Type="http://schemas.openxmlformats.org/officeDocument/2006/relationships/diagramColors" Target="../diagrams/colors2.xml"/><Relationship Id="rId10" Type="http://schemas.openxmlformats.org/officeDocument/2006/relationships/diagramLayout" Target="../diagrams/layout3.xml"/><Relationship Id="rId4" Type="http://schemas.openxmlformats.org/officeDocument/2006/relationships/diagramQuickStyle" Target="../diagrams/quickStyle2.xml"/><Relationship Id="rId9"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image" Target="../media/image24.svg"/><Relationship Id="rId2" Type="http://schemas.openxmlformats.org/officeDocument/2006/relationships/slide" Target="slide17.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slide" Target="slide4.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9.xml"/><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image" Target="../media/image89.png"/><Relationship Id="rId1" Type="http://schemas.openxmlformats.org/officeDocument/2006/relationships/slideLayout" Target="../slideLayouts/slideLayout19.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slide" Target="slide17.xml"/><Relationship Id="rId2" Type="http://schemas.openxmlformats.org/officeDocument/2006/relationships/slide" Target="slide20.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slide" Target="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image" Target="../media/image22.jpeg"/><Relationship Id="rId1" Type="http://schemas.openxmlformats.org/officeDocument/2006/relationships/slideLayout" Target="../slideLayouts/slideLayout19.xml"/><Relationship Id="rId6" Type="http://schemas.openxmlformats.org/officeDocument/2006/relationships/slide" Target="slide1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4.xml"/><Relationship Id="rId1" Type="http://schemas.openxmlformats.org/officeDocument/2006/relationships/slideLayout" Target="../slideLayouts/slideLayout19.xml"/><Relationship Id="rId5" Type="http://schemas.openxmlformats.org/officeDocument/2006/relationships/image" Target="../media/image22.jpeg"/><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tmp"/><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image" Target="../media/image22.jpeg"/><Relationship Id="rId1" Type="http://schemas.openxmlformats.org/officeDocument/2006/relationships/slideLayout" Target="../slideLayouts/slideLayout19.xml"/><Relationship Id="rId6" Type="http://schemas.openxmlformats.org/officeDocument/2006/relationships/slide" Target="slide17.xml"/><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10.png"/><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svg"/></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0.xml"/><Relationship Id="rId2" Type="http://schemas.openxmlformats.org/officeDocument/2006/relationships/image" Target="../media/image22.jpeg"/><Relationship Id="rId1" Type="http://schemas.openxmlformats.org/officeDocument/2006/relationships/slideLayout" Target="../slideLayouts/slideLayout24.xml"/><Relationship Id="rId6" Type="http://schemas.openxmlformats.org/officeDocument/2006/relationships/slide" Target="slide17.xml"/><Relationship Id="rId5" Type="http://schemas.openxmlformats.org/officeDocument/2006/relationships/image" Target="../media/image24.sv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2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24.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 Id="rId9" Type="http://schemas.openxmlformats.org/officeDocument/2006/relationships/image" Target="../media/image137.svg"/></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24.svg"/><Relationship Id="rId2" Type="http://schemas.openxmlformats.org/officeDocument/2006/relationships/slide" Target="slide4.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slide" Target="slide20.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svg"/><Relationship Id="rId1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slide" Target="slide4.xml"/><Relationship Id="rId2" Type="http://schemas.openxmlformats.org/officeDocument/2006/relationships/slide" Target="slide17.xml"/><Relationship Id="rId1" Type="http://schemas.openxmlformats.org/officeDocument/2006/relationships/slideLayout" Target="../slideLayouts/slideLayout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4.png"/><Relationship Id="rId18"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diagramColors" Target="../diagrams/colors1.xml"/><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8.png"/><Relationship Id="rId16" Type="http://schemas.openxmlformats.org/officeDocument/2006/relationships/image" Target="../media/image47.png"/><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image" Target="../media/image42.png"/><Relationship Id="rId5" Type="http://schemas.openxmlformats.org/officeDocument/2006/relationships/diagramLayout" Target="../diagrams/layout1.xml"/><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diagramData" Target="../diagrams/data1.xml"/><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3.wdp"/><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sv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7.png"/><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7088" y="768041"/>
            <a:ext cx="5395870" cy="1055657"/>
          </a:xfrm>
          <a:prstGeom prst="rect">
            <a:avLst/>
          </a:prstGeom>
        </p:spPr>
      </p:pic>
      <p:sp>
        <p:nvSpPr>
          <p:cNvPr id="2" name="TextBox 1"/>
          <p:cNvSpPr txBox="1"/>
          <p:nvPr/>
        </p:nvSpPr>
        <p:spPr>
          <a:xfrm>
            <a:off x="2053936" y="5091545"/>
            <a:ext cx="80841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000000"/>
                </a:solidFill>
                <a:latin typeface="Century Gothic" panose="020B0502020202020204" pitchFamily="34" charset="0"/>
              </a:rPr>
              <a:t>Overview of CCNA Engagement</a:t>
            </a:r>
            <a:endParaRPr kumimoji="0" lang="en-US" sz="2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CFD03282-82E4-49B6-834D-C0F2AB619BFA}"/>
              </a:ext>
            </a:extLst>
          </p:cNvPr>
          <p:cNvPicPr>
            <a:picLocks noChangeAspect="1"/>
          </p:cNvPicPr>
          <p:nvPr/>
        </p:nvPicPr>
        <p:blipFill>
          <a:blip r:embed="rId5"/>
          <a:stretch>
            <a:fillRect/>
          </a:stretch>
        </p:blipFill>
        <p:spPr>
          <a:xfrm>
            <a:off x="5463852" y="5553210"/>
            <a:ext cx="923093" cy="842120"/>
          </a:xfrm>
          <a:prstGeom prst="rect">
            <a:avLst/>
          </a:prstGeom>
        </p:spPr>
      </p:pic>
    </p:spTree>
    <p:extLst>
      <p:ext uri="{BB962C8B-B14F-4D97-AF65-F5344CB8AC3E}">
        <p14:creationId xmlns:p14="http://schemas.microsoft.com/office/powerpoint/2010/main" val="3488283746"/>
      </p:ext>
    </p:extLst>
  </p:cSld>
  <p:clrMapOvr>
    <a:overrideClrMapping bg1="lt1" tx1="dk1" bg2="lt2" tx2="dk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4" name="TextBox 93">
            <a:extLst>
              <a:ext uri="{FF2B5EF4-FFF2-40B4-BE49-F238E27FC236}">
                <a16:creationId xmlns:a16="http://schemas.microsoft.com/office/drawing/2014/main" id="{D26F9F08-CB85-4E44-BFF3-8E0C61739D13}"/>
              </a:ext>
            </a:extLst>
          </p:cNvPr>
          <p:cNvSpPr txBox="1"/>
          <p:nvPr/>
        </p:nvSpPr>
        <p:spPr>
          <a:xfrm>
            <a:off x="6705590" y="1830542"/>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2"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4" name="TextBox 103">
            <a:extLst>
              <a:ext uri="{FF2B5EF4-FFF2-40B4-BE49-F238E27FC236}">
                <a16:creationId xmlns:a16="http://schemas.microsoft.com/office/drawing/2014/main" id="{0F2DC10D-9B06-48B2-867E-8A88DA037208}"/>
              </a:ext>
            </a:extLst>
          </p:cNvPr>
          <p:cNvSpPr txBox="1"/>
          <p:nvPr/>
        </p:nvSpPr>
        <p:spPr>
          <a:xfrm>
            <a:off x="4653569" y="3876818"/>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30542"/>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3"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784485"/>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30542"/>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876818"/>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grpSp>
        <p:nvGrpSpPr>
          <p:cNvPr id="5" name="Group 4">
            <a:extLst>
              <a:ext uri="{FF2B5EF4-FFF2-40B4-BE49-F238E27FC236}">
                <a16:creationId xmlns:a16="http://schemas.microsoft.com/office/drawing/2014/main" id="{87993B55-6612-4A40-98CC-FE85D32690E0}"/>
              </a:ext>
            </a:extLst>
          </p:cNvPr>
          <p:cNvGrpSpPr/>
          <p:nvPr/>
        </p:nvGrpSpPr>
        <p:grpSpPr>
          <a:xfrm>
            <a:off x="2625558" y="3792542"/>
            <a:ext cx="1607553" cy="445551"/>
            <a:chOff x="265122" y="1728991"/>
            <a:chExt cx="1607553" cy="445551"/>
          </a:xfrm>
        </p:grpSpPr>
        <p:sp>
          <p:nvSpPr>
            <p:cNvPr id="4" name="Rectangle: Rounded Corners 3">
              <a:extLst>
                <a:ext uri="{FF2B5EF4-FFF2-40B4-BE49-F238E27FC236}">
                  <a16:creationId xmlns:a16="http://schemas.microsoft.com/office/drawing/2014/main" id="{BB21BF54-0ED9-4CE3-91B8-8E65D7E2FB1B}"/>
                </a:ext>
              </a:extLst>
            </p:cNvPr>
            <p:cNvSpPr/>
            <p:nvPr/>
          </p:nvSpPr>
          <p:spPr>
            <a:xfrm>
              <a:off x="265122" y="1747368"/>
              <a:ext cx="1155522" cy="411996"/>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3" name="Graphic 2" descr="Research">
              <a:extLst>
                <a:ext uri="{FF2B5EF4-FFF2-40B4-BE49-F238E27FC236}">
                  <a16:creationId xmlns:a16="http://schemas.microsoft.com/office/drawing/2014/main" id="{B545F3B9-AA66-4408-A2C8-93D113B95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7124" y="1728991"/>
              <a:ext cx="445551" cy="445551"/>
            </a:xfrm>
            <a:prstGeom prst="rect">
              <a:avLst/>
            </a:prstGeom>
          </p:spPr>
        </p:pic>
      </p:grpSp>
      <p:sp>
        <p:nvSpPr>
          <p:cNvPr id="75" name="TextBox 74">
            <a:extLst>
              <a:ext uri="{FF2B5EF4-FFF2-40B4-BE49-F238E27FC236}">
                <a16:creationId xmlns:a16="http://schemas.microsoft.com/office/drawing/2014/main" id="{9A4A7732-2EB8-429C-961D-F9A08609E058}"/>
              </a:ext>
            </a:extLst>
          </p:cNvPr>
          <p:cNvSpPr txBox="1"/>
          <p:nvPr/>
        </p:nvSpPr>
        <p:spPr>
          <a:xfrm>
            <a:off x="240715" y="1922875"/>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7"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30542"/>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7"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0589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87222" y="3784485"/>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4468540" y="1838599"/>
            <a:ext cx="1607553" cy="445551"/>
            <a:chOff x="265122" y="1728991"/>
            <a:chExt cx="1607553" cy="445551"/>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265122" y="1747368"/>
              <a:ext cx="1155522" cy="411996"/>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7124" y="1728991"/>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22875"/>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905890"/>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22421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p:cTn id="7" dur="500" fill="hold"/>
                                        <p:tgtEl>
                                          <p:spTgt spid="140"/>
                                        </p:tgtEl>
                                        <p:attrNameLst>
                                          <p:attrName>ppt_w</p:attrName>
                                        </p:attrNameLst>
                                      </p:cBhvr>
                                      <p:tavLst>
                                        <p:tav tm="0">
                                          <p:val>
                                            <p:fltVal val="0"/>
                                          </p:val>
                                        </p:tav>
                                        <p:tav tm="100000">
                                          <p:val>
                                            <p:strVal val="#ppt_w"/>
                                          </p:val>
                                        </p:tav>
                                      </p:tavLst>
                                    </p:anim>
                                    <p:anim calcmode="lin" valueType="num">
                                      <p:cBhvr>
                                        <p:cTn id="8" dur="500" fill="hold"/>
                                        <p:tgtEl>
                                          <p:spTgt spid="140"/>
                                        </p:tgtEl>
                                        <p:attrNameLst>
                                          <p:attrName>ppt_h</p:attrName>
                                        </p:attrNameLst>
                                      </p:cBhvr>
                                      <p:tavLst>
                                        <p:tav tm="0">
                                          <p:val>
                                            <p:fltVal val="0"/>
                                          </p:val>
                                        </p:tav>
                                        <p:tav tm="100000">
                                          <p:val>
                                            <p:strVal val="#ppt_h"/>
                                          </p:val>
                                        </p:tav>
                                      </p:tavLst>
                                    </p:anim>
                                    <p:animEffect transition="in" filter="fade">
                                      <p:cBhvr>
                                        <p:cTn id="9" dur="500"/>
                                        <p:tgtEl>
                                          <p:spTgt spid="140"/>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77EF-7F64-4D88-9DD9-02EB83F66F3A}"/>
              </a:ext>
            </a:extLst>
          </p:cNvPr>
          <p:cNvSpPr>
            <a:spLocks noGrp="1"/>
          </p:cNvSpPr>
          <p:nvPr>
            <p:ph type="title"/>
          </p:nvPr>
        </p:nvSpPr>
        <p:spPr>
          <a:xfrm>
            <a:off x="325539" y="251459"/>
            <a:ext cx="11725484" cy="677108"/>
          </a:xfrm>
        </p:spPr>
        <p:txBody>
          <a:bodyPr/>
          <a:lstStyle/>
          <a:p>
            <a:r>
              <a:rPr lang="en-US" sz="2400" b="1" dirty="0">
                <a:latin typeface="Selawik" panose="020B0502040204020203" pitchFamily="34" charset="0"/>
              </a:rPr>
              <a:t>Waterfall charts created using Event Library &amp; Integrated Algorithm</a:t>
            </a:r>
            <a:br>
              <a:rPr lang="en-US" b="1" dirty="0">
                <a:latin typeface="Selawik" panose="020B0502040204020203" pitchFamily="34" charset="0"/>
              </a:rPr>
            </a:br>
            <a:r>
              <a:rPr lang="en-US" sz="2000" dirty="0">
                <a:latin typeface="Selawik" panose="020B0502040204020203" pitchFamily="34" charset="0"/>
              </a:rPr>
              <a:t>help in understanding of factors affecting weekly sales</a:t>
            </a:r>
          </a:p>
        </p:txBody>
      </p:sp>
      <p:sp>
        <p:nvSpPr>
          <p:cNvPr id="14" name="Rectangle 13">
            <a:extLst>
              <a:ext uri="{FF2B5EF4-FFF2-40B4-BE49-F238E27FC236}">
                <a16:creationId xmlns:a16="http://schemas.microsoft.com/office/drawing/2014/main" id="{86BE5178-2B3D-4963-AA57-6CE39B0A2A81}"/>
              </a:ext>
            </a:extLst>
          </p:cNvPr>
          <p:cNvSpPr/>
          <p:nvPr/>
        </p:nvSpPr>
        <p:spPr>
          <a:xfrm>
            <a:off x="3056436" y="5658347"/>
            <a:ext cx="2007721" cy="85175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B050"/>
                </a:solidFill>
                <a:latin typeface="Calibri" panose="020F0502020204030204" pitchFamily="34" charset="0"/>
                <a:cs typeface="Calibri" panose="020F0502020204030204" pitchFamily="34" charset="0"/>
              </a:rPr>
              <a:t>Price, Feature and Execution</a:t>
            </a:r>
            <a:r>
              <a:rPr lang="en-US" sz="1200" dirty="0">
                <a:solidFill>
                  <a:srgbClr val="006666"/>
                </a:solidFill>
                <a:latin typeface="Calibri" panose="020F0502020204030204" pitchFamily="34" charset="0"/>
                <a:cs typeface="Calibri" panose="020F0502020204030204" pitchFamily="34" charset="0"/>
              </a:rPr>
              <a:t> </a:t>
            </a:r>
            <a:r>
              <a:rPr lang="en-US" sz="1200" dirty="0">
                <a:solidFill>
                  <a:schemeClr val="tx1">
                    <a:lumMod val="65000"/>
                    <a:lumOff val="35000"/>
                  </a:schemeClr>
                </a:solidFill>
                <a:latin typeface="Calibri" panose="020F0502020204030204" pitchFamily="34" charset="0"/>
                <a:cs typeface="Calibri" panose="020F0502020204030204" pitchFamily="34" charset="0"/>
              </a:rPr>
              <a:t>are the primary variables that lift the sales volume</a:t>
            </a:r>
          </a:p>
        </p:txBody>
      </p:sp>
      <p:sp>
        <p:nvSpPr>
          <p:cNvPr id="16" name="Isosceles Triangle 15">
            <a:extLst>
              <a:ext uri="{FF2B5EF4-FFF2-40B4-BE49-F238E27FC236}">
                <a16:creationId xmlns:a16="http://schemas.microsoft.com/office/drawing/2014/main" id="{6F571D23-14B5-4D80-B16D-F5045135596C}"/>
              </a:ext>
            </a:extLst>
          </p:cNvPr>
          <p:cNvSpPr/>
          <p:nvPr/>
        </p:nvSpPr>
        <p:spPr>
          <a:xfrm rot="10800000">
            <a:off x="2068833" y="5335389"/>
            <a:ext cx="3982928" cy="244023"/>
          </a:xfrm>
          <a:prstGeom prst="triangle">
            <a:avLst/>
          </a:prstGeom>
          <a:solidFill>
            <a:schemeClr val="accent5">
              <a:lumMod val="7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2" name="Rectangle 21">
            <a:extLst>
              <a:ext uri="{FF2B5EF4-FFF2-40B4-BE49-F238E27FC236}">
                <a16:creationId xmlns:a16="http://schemas.microsoft.com/office/drawing/2014/main" id="{4C042D7B-9D9A-4B4C-AFFE-0FD91DDE3D5C}"/>
              </a:ext>
            </a:extLst>
          </p:cNvPr>
          <p:cNvSpPr/>
          <p:nvPr/>
        </p:nvSpPr>
        <p:spPr>
          <a:xfrm>
            <a:off x="6980594" y="5594549"/>
            <a:ext cx="2723695" cy="85175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lumMod val="50000"/>
                  <a:lumOff val="50000"/>
                </a:schemeClr>
              </a:solidFill>
            </a:endParaRPr>
          </a:p>
          <a:p>
            <a:r>
              <a:rPr lang="en-US" sz="1200" dirty="0">
                <a:solidFill>
                  <a:schemeClr val="tx1">
                    <a:lumMod val="65000"/>
                    <a:lumOff val="35000"/>
                  </a:schemeClr>
                </a:solidFill>
                <a:latin typeface="Calibri" panose="020F0502020204030204" pitchFamily="34" charset="0"/>
                <a:cs typeface="Calibri" panose="020F0502020204030204" pitchFamily="34" charset="0"/>
              </a:rPr>
              <a:t>Price variations of </a:t>
            </a:r>
            <a:r>
              <a:rPr lang="en-US" sz="1200" dirty="0">
                <a:solidFill>
                  <a:srgbClr val="FF0000"/>
                </a:solidFill>
                <a:latin typeface="Calibri" panose="020F0502020204030204" pitchFamily="34" charset="0"/>
                <a:cs typeface="Calibri" panose="020F0502020204030204" pitchFamily="34" charset="0"/>
              </a:rPr>
              <a:t>competitor products, intra products, product in cross-retail stores </a:t>
            </a:r>
            <a:r>
              <a:rPr lang="en-US" sz="1200" dirty="0">
                <a:solidFill>
                  <a:schemeClr val="tx1"/>
                </a:solidFill>
                <a:latin typeface="Calibri" panose="020F0502020204030204" pitchFamily="34" charset="0"/>
                <a:cs typeface="Calibri" panose="020F0502020204030204" pitchFamily="34" charset="0"/>
              </a:rPr>
              <a:t>and</a:t>
            </a:r>
            <a:r>
              <a:rPr lang="en-US" sz="1200" dirty="0">
                <a:solidFill>
                  <a:srgbClr val="FF0000"/>
                </a:solidFill>
                <a:latin typeface="Calibri" panose="020F0502020204030204" pitchFamily="34" charset="0"/>
                <a:cs typeface="Calibri" panose="020F0502020204030204" pitchFamily="34" charset="0"/>
              </a:rPr>
              <a:t> pantry loading </a:t>
            </a:r>
            <a:r>
              <a:rPr lang="en-US" sz="1200" dirty="0">
                <a:solidFill>
                  <a:schemeClr val="tx1">
                    <a:lumMod val="65000"/>
                    <a:lumOff val="35000"/>
                  </a:schemeClr>
                </a:solidFill>
                <a:latin typeface="Calibri" panose="020F0502020204030204" pitchFamily="34" charset="0"/>
                <a:cs typeface="Calibri" panose="020F0502020204030204" pitchFamily="34" charset="0"/>
              </a:rPr>
              <a:t>are the variables that pull the volume down </a:t>
            </a:r>
          </a:p>
          <a:p>
            <a:pPr marL="171450" indent="-171450">
              <a:buFont typeface="Arial" panose="020B0604020202020204" pitchFamily="34" charset="0"/>
              <a:buChar char="•"/>
            </a:pPr>
            <a:endParaRPr lang="en-US" sz="1100" dirty="0">
              <a:solidFill>
                <a:schemeClr val="bg2">
                  <a:lumMod val="50000"/>
                </a:schemeClr>
              </a:solidFill>
            </a:endParaRPr>
          </a:p>
        </p:txBody>
      </p:sp>
      <p:sp>
        <p:nvSpPr>
          <p:cNvPr id="31" name="Rectangle 30">
            <a:extLst>
              <a:ext uri="{FF2B5EF4-FFF2-40B4-BE49-F238E27FC236}">
                <a16:creationId xmlns:a16="http://schemas.microsoft.com/office/drawing/2014/main" id="{0DAB81D9-9071-4364-A1AF-06C207F73108}"/>
              </a:ext>
            </a:extLst>
          </p:cNvPr>
          <p:cNvSpPr/>
          <p:nvPr/>
        </p:nvSpPr>
        <p:spPr>
          <a:xfrm>
            <a:off x="4148212" y="1714974"/>
            <a:ext cx="7850498" cy="403336"/>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6">
                    <a:lumMod val="75000"/>
                  </a:schemeClr>
                </a:solidFill>
                <a:latin typeface="Calibri" panose="020F0502020204030204" pitchFamily="34" charset="0"/>
                <a:cs typeface="Calibri" panose="020F0502020204030204" pitchFamily="34" charset="0"/>
              </a:rPr>
              <a:t>The contribution of individual variables in the waterfall is calculated by taking the actual value of that variable and the EDV value of the rest in the model equation</a:t>
            </a:r>
            <a:endParaRPr lang="en-US" sz="1200" dirty="0">
              <a:solidFill>
                <a:schemeClr val="tx1"/>
              </a:solidFill>
              <a:latin typeface="Calibri" panose="020F0502020204030204" pitchFamily="34" charset="0"/>
              <a:cs typeface="Calibri" panose="020F0502020204030204" pitchFamily="34" charset="0"/>
            </a:endParaRPr>
          </a:p>
        </p:txBody>
      </p:sp>
      <p:sp>
        <p:nvSpPr>
          <p:cNvPr id="34" name="AutoShape 6" descr="Analytics free icon">
            <a:extLst>
              <a:ext uri="{FF2B5EF4-FFF2-40B4-BE49-F238E27FC236}">
                <a16:creationId xmlns:a16="http://schemas.microsoft.com/office/drawing/2014/main" id="{8095F46E-C381-4731-918F-D0A573C84E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3C4321E3-94D5-4740-996E-6F2F87B73EE8}"/>
              </a:ext>
            </a:extLst>
          </p:cNvPr>
          <p:cNvSpPr/>
          <p:nvPr/>
        </p:nvSpPr>
        <p:spPr>
          <a:xfrm>
            <a:off x="196977" y="1696974"/>
            <a:ext cx="3951235" cy="4309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dirty="0">
                <a:solidFill>
                  <a:schemeClr val="bg1"/>
                </a:solidFill>
                <a:latin typeface="Calibri" panose="020F0502020204030204" pitchFamily="34" charset="0"/>
                <a:cs typeface="Calibri" panose="020F0502020204030204" pitchFamily="34" charset="0"/>
              </a:rPr>
              <a:t>How do we capture the individual effect of each variable?</a:t>
            </a:r>
          </a:p>
        </p:txBody>
      </p:sp>
      <p:sp>
        <p:nvSpPr>
          <p:cNvPr id="29" name="Isosceles Triangle 28">
            <a:extLst>
              <a:ext uri="{FF2B5EF4-FFF2-40B4-BE49-F238E27FC236}">
                <a16:creationId xmlns:a16="http://schemas.microsoft.com/office/drawing/2014/main" id="{D0A37014-F766-455D-91D0-F6A26D67A3C1}"/>
              </a:ext>
            </a:extLst>
          </p:cNvPr>
          <p:cNvSpPr/>
          <p:nvPr/>
        </p:nvSpPr>
        <p:spPr>
          <a:xfrm rot="10800000">
            <a:off x="6115541" y="5319892"/>
            <a:ext cx="4453800" cy="188086"/>
          </a:xfrm>
          <a:prstGeom prst="triangle">
            <a:avLst/>
          </a:prstGeom>
          <a:solidFill>
            <a:schemeClr val="accent5">
              <a:lumMod val="75000"/>
              <a:alpha val="3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27" name="Group 26">
            <a:extLst>
              <a:ext uri="{FF2B5EF4-FFF2-40B4-BE49-F238E27FC236}">
                <a16:creationId xmlns:a16="http://schemas.microsoft.com/office/drawing/2014/main" id="{56E16CAA-890E-4A9B-9765-902DD862189A}"/>
              </a:ext>
            </a:extLst>
          </p:cNvPr>
          <p:cNvGrpSpPr/>
          <p:nvPr/>
        </p:nvGrpSpPr>
        <p:grpSpPr>
          <a:xfrm>
            <a:off x="1158959" y="2200497"/>
            <a:ext cx="10834577" cy="4179999"/>
            <a:chOff x="-117346" y="1270250"/>
            <a:chExt cx="12671693" cy="5060212"/>
          </a:xfrm>
        </p:grpSpPr>
        <p:graphicFrame>
          <p:nvGraphicFramePr>
            <p:cNvPr id="30" name="Object 21">
              <a:extLst>
                <a:ext uri="{FF2B5EF4-FFF2-40B4-BE49-F238E27FC236}">
                  <a16:creationId xmlns:a16="http://schemas.microsoft.com/office/drawing/2014/main" id="{AB892CBB-F39B-436C-B6C0-552E1D756299}"/>
                </a:ext>
              </a:extLst>
            </p:cNvPr>
            <p:cNvGraphicFramePr>
              <a:graphicFrameLocks/>
            </p:cNvGraphicFramePr>
            <p:nvPr>
              <p:custDataLst>
                <p:tags r:id="rId1"/>
              </p:custDataLst>
              <p:extLst>
                <p:ext uri="{D42A27DB-BD31-4B8C-83A1-F6EECF244321}">
                  <p14:modId xmlns:p14="http://schemas.microsoft.com/office/powerpoint/2010/main" val="3538429837"/>
                </p:ext>
              </p:extLst>
            </p:nvPr>
          </p:nvGraphicFramePr>
          <p:xfrm>
            <a:off x="-117346" y="3057192"/>
            <a:ext cx="1853607" cy="3273270"/>
          </p:xfrm>
          <a:graphic>
            <a:graphicData uri="http://schemas.openxmlformats.org/drawingml/2006/chart">
              <c:chart xmlns:c="http://schemas.openxmlformats.org/drawingml/2006/chart" xmlns:r="http://schemas.openxmlformats.org/officeDocument/2006/relationships" r:id="rId32"/>
            </a:graphicData>
          </a:graphic>
        </p:graphicFrame>
        <p:sp>
          <p:nvSpPr>
            <p:cNvPr id="32" name="Rectangle 3">
              <a:extLst>
                <a:ext uri="{FF2B5EF4-FFF2-40B4-BE49-F238E27FC236}">
                  <a16:creationId xmlns:a16="http://schemas.microsoft.com/office/drawing/2014/main" id="{392C0A6B-F4BC-46E1-9E12-FE8AB53DC7F3}"/>
                </a:ext>
              </a:extLst>
            </p:cNvPr>
            <p:cNvSpPr>
              <a:spLocks noChangeArrowheads="1"/>
            </p:cNvSpPr>
            <p:nvPr>
              <p:custDataLst>
                <p:tags r:id="rId2"/>
              </p:custDataLst>
            </p:nvPr>
          </p:nvSpPr>
          <p:spPr bwMode="auto">
            <a:xfrm>
              <a:off x="92402" y="5799297"/>
              <a:ext cx="859367" cy="369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oAutofit/>
            </a:bodyPr>
            <a:lstStyle/>
            <a:p>
              <a:pPr algn="ctr" defTabSz="1219110" eaLnBrk="0" fontAlgn="base" hangingPunct="0">
                <a:spcBef>
                  <a:spcPct val="0"/>
                </a:spcBef>
                <a:spcAft>
                  <a:spcPct val="0"/>
                </a:spcAft>
              </a:pPr>
              <a:r>
                <a:rPr lang="en-US" sz="1867" b="1" dirty="0">
                  <a:latin typeface="Calibri" panose="020F0502020204030204" pitchFamily="34" charset="0"/>
                  <a:cs typeface="Calibri" pitchFamily="34" charset="0"/>
                </a:rPr>
                <a:t>Base</a:t>
              </a:r>
            </a:p>
          </p:txBody>
        </p:sp>
        <p:grpSp>
          <p:nvGrpSpPr>
            <p:cNvPr id="33" name="Group 32">
              <a:extLst>
                <a:ext uri="{FF2B5EF4-FFF2-40B4-BE49-F238E27FC236}">
                  <a16:creationId xmlns:a16="http://schemas.microsoft.com/office/drawing/2014/main" id="{C27585EA-FDAF-46C6-9783-67A5644154B6}"/>
                </a:ext>
              </a:extLst>
            </p:cNvPr>
            <p:cNvGrpSpPr/>
            <p:nvPr/>
          </p:nvGrpSpPr>
          <p:grpSpPr>
            <a:xfrm>
              <a:off x="903725" y="2197247"/>
              <a:ext cx="1104960" cy="2829671"/>
              <a:chOff x="995026" y="1429778"/>
              <a:chExt cx="828720" cy="2122255"/>
            </a:xfrm>
          </p:grpSpPr>
          <p:sp>
            <p:nvSpPr>
              <p:cNvPr id="83" name="Rectangle 82">
                <a:extLst>
                  <a:ext uri="{FF2B5EF4-FFF2-40B4-BE49-F238E27FC236}">
                    <a16:creationId xmlns:a16="http://schemas.microsoft.com/office/drawing/2014/main" id="{02624BBC-8609-4219-836C-3AD121DC7A54}"/>
                  </a:ext>
                </a:extLst>
              </p:cNvPr>
              <p:cNvSpPr/>
              <p:nvPr>
                <p:custDataLst>
                  <p:tags r:id="rId28"/>
                </p:custDataLst>
              </p:nvPr>
            </p:nvSpPr>
            <p:spPr>
              <a:xfrm>
                <a:off x="1116244" y="1625559"/>
                <a:ext cx="605728" cy="479819"/>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84" name="Text Box 6">
                <a:extLst>
                  <a:ext uri="{FF2B5EF4-FFF2-40B4-BE49-F238E27FC236}">
                    <a16:creationId xmlns:a16="http://schemas.microsoft.com/office/drawing/2014/main" id="{AC8BD18E-27FC-402A-84C6-C7B0B0FDF2C4}"/>
                  </a:ext>
                </a:extLst>
              </p:cNvPr>
              <p:cNvSpPr txBox="1">
                <a:spLocks noChangeArrowheads="1"/>
              </p:cNvSpPr>
              <p:nvPr>
                <p:custDataLst>
                  <p:tags r:id="rId29"/>
                </p:custDataLst>
              </p:nvPr>
            </p:nvSpPr>
            <p:spPr bwMode="auto">
              <a:xfrm>
                <a:off x="995026" y="1429778"/>
                <a:ext cx="800100" cy="153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Price</a:t>
                </a:r>
              </a:p>
            </p:txBody>
          </p:sp>
          <p:sp>
            <p:nvSpPr>
              <p:cNvPr id="85" name="Rectangle 3">
                <a:extLst>
                  <a:ext uri="{FF2B5EF4-FFF2-40B4-BE49-F238E27FC236}">
                    <a16:creationId xmlns:a16="http://schemas.microsoft.com/office/drawing/2014/main" id="{B9C833D1-0CF4-426D-ABF7-FF7C5C76A363}"/>
                  </a:ext>
                </a:extLst>
              </p:cNvPr>
              <p:cNvSpPr>
                <a:spLocks noChangeArrowheads="1"/>
              </p:cNvSpPr>
              <p:nvPr>
                <p:custDataLst>
                  <p:tags r:id="rId30"/>
                </p:custDataLst>
              </p:nvPr>
            </p:nvSpPr>
            <p:spPr bwMode="auto">
              <a:xfrm>
                <a:off x="1122553" y="2783571"/>
                <a:ext cx="657325"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How did the retail compare to recent weeks?</a:t>
                </a:r>
              </a:p>
            </p:txBody>
          </p:sp>
          <p:pic>
            <p:nvPicPr>
              <p:cNvPr id="86" name="Picture 25" descr="http://rxoutcomesadviser.files.wordpress.com/2011/04/reference-pricing.png?w=450&amp;h=342">
                <a:hlinkClick r:id="rId33"/>
                <a:extLst>
                  <a:ext uri="{FF2B5EF4-FFF2-40B4-BE49-F238E27FC236}">
                    <a16:creationId xmlns:a16="http://schemas.microsoft.com/office/drawing/2014/main" id="{D2A40ADF-321E-4464-8CF1-5215F9EB8B80}"/>
                  </a:ext>
                </a:extLst>
              </p:cNvPr>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5656" y="2183339"/>
                <a:ext cx="778090" cy="591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244CABB4-36B7-4690-98F0-A4610743D2CA}"/>
                </a:ext>
              </a:extLst>
            </p:cNvPr>
            <p:cNvGrpSpPr/>
            <p:nvPr/>
          </p:nvGrpSpPr>
          <p:grpSpPr>
            <a:xfrm>
              <a:off x="1883910" y="1786958"/>
              <a:ext cx="1329375" cy="3035041"/>
              <a:chOff x="1624142" y="1123916"/>
              <a:chExt cx="997031" cy="2276280"/>
            </a:xfrm>
          </p:grpSpPr>
          <p:pic>
            <p:nvPicPr>
              <p:cNvPr id="79" name="Picture 4" descr="calendar">
                <a:extLst>
                  <a:ext uri="{FF2B5EF4-FFF2-40B4-BE49-F238E27FC236}">
                    <a16:creationId xmlns:a16="http://schemas.microsoft.com/office/drawing/2014/main" id="{F911737A-2C70-4EBC-BE1A-F976C8E6F665}"/>
                  </a:ext>
                </a:extLst>
              </p:cNvPr>
              <p:cNvPicPr>
                <a:picLocks noChangeAspect="1" noChangeArrowheads="1"/>
              </p:cNvPicPr>
              <p:nvPr>
                <p:custDataLst>
                  <p:tags r:id="rId24"/>
                </p:custDataLst>
              </p:nvPr>
            </p:nvPicPr>
            <p:blipFill>
              <a:blip r:embed="rId35">
                <a:extLst>
                  <a:ext uri="{28A0092B-C50C-407E-A947-70E740481C1C}">
                    <a14:useLocalDpi xmlns:a14="http://schemas.microsoft.com/office/drawing/2010/main"/>
                  </a:ext>
                </a:extLst>
              </a:blip>
              <a:srcRect/>
              <a:stretch>
                <a:fillRect/>
              </a:stretch>
            </p:blipFill>
            <p:spPr bwMode="auto">
              <a:xfrm>
                <a:off x="1790462" y="1810921"/>
                <a:ext cx="648203" cy="52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sp>
            <p:nvSpPr>
              <p:cNvPr id="80" name="Text Box 6">
                <a:extLst>
                  <a:ext uri="{FF2B5EF4-FFF2-40B4-BE49-F238E27FC236}">
                    <a16:creationId xmlns:a16="http://schemas.microsoft.com/office/drawing/2014/main" id="{CD4EE709-A7AD-4AC9-8834-7F9A5D33601B}"/>
                  </a:ext>
                </a:extLst>
              </p:cNvPr>
              <p:cNvSpPr txBox="1">
                <a:spLocks noChangeArrowheads="1"/>
              </p:cNvSpPr>
              <p:nvPr>
                <p:custDataLst>
                  <p:tags r:id="rId25"/>
                </p:custDataLst>
              </p:nvPr>
            </p:nvSpPr>
            <p:spPr bwMode="auto">
              <a:xfrm>
                <a:off x="1624142" y="1123916"/>
                <a:ext cx="997031" cy="30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Value of the week (VOW)</a:t>
                </a:r>
              </a:p>
            </p:txBody>
          </p:sp>
          <p:sp>
            <p:nvSpPr>
              <p:cNvPr id="81" name="Rectangle 3">
                <a:extLst>
                  <a:ext uri="{FF2B5EF4-FFF2-40B4-BE49-F238E27FC236}">
                    <a16:creationId xmlns:a16="http://schemas.microsoft.com/office/drawing/2014/main" id="{EDB6AC7A-AB8C-4C2E-A1CA-920F735B7CED}"/>
                  </a:ext>
                </a:extLst>
              </p:cNvPr>
              <p:cNvSpPr>
                <a:spLocks noChangeArrowheads="1"/>
              </p:cNvSpPr>
              <p:nvPr>
                <p:custDataLst>
                  <p:tags r:id="rId26"/>
                </p:custDataLst>
              </p:nvPr>
            </p:nvSpPr>
            <p:spPr bwMode="auto">
              <a:xfrm>
                <a:off x="1762256" y="2785428"/>
                <a:ext cx="719198" cy="61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Was this a great week or a great promo?</a:t>
                </a:r>
              </a:p>
            </p:txBody>
          </p:sp>
          <p:sp>
            <p:nvSpPr>
              <p:cNvPr id="82" name="Rectangle 81">
                <a:extLst>
                  <a:ext uri="{FF2B5EF4-FFF2-40B4-BE49-F238E27FC236}">
                    <a16:creationId xmlns:a16="http://schemas.microsoft.com/office/drawing/2014/main" id="{DBD31C51-8B84-48F7-96C3-6E60BD1FE97B}"/>
                  </a:ext>
                </a:extLst>
              </p:cNvPr>
              <p:cNvSpPr/>
              <p:nvPr>
                <p:custDataLst>
                  <p:tags r:id="rId27"/>
                </p:custDataLst>
              </p:nvPr>
            </p:nvSpPr>
            <p:spPr>
              <a:xfrm>
                <a:off x="1762257" y="1474223"/>
                <a:ext cx="673316" cy="242939"/>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grpSp>
        <p:grpSp>
          <p:nvGrpSpPr>
            <p:cNvPr id="36" name="Group 35">
              <a:extLst>
                <a:ext uri="{FF2B5EF4-FFF2-40B4-BE49-F238E27FC236}">
                  <a16:creationId xmlns:a16="http://schemas.microsoft.com/office/drawing/2014/main" id="{271BE9C4-B29F-4AFB-9CC1-3ECFED4E2DC9}"/>
                </a:ext>
              </a:extLst>
            </p:cNvPr>
            <p:cNvGrpSpPr/>
            <p:nvPr/>
          </p:nvGrpSpPr>
          <p:grpSpPr>
            <a:xfrm>
              <a:off x="3170849" y="1555185"/>
              <a:ext cx="1903521" cy="3266810"/>
              <a:chOff x="2642925" y="937792"/>
              <a:chExt cx="1427641" cy="2450107"/>
            </a:xfrm>
          </p:grpSpPr>
          <p:sp>
            <p:nvSpPr>
              <p:cNvPr id="75" name="Rectangle 3">
                <a:extLst>
                  <a:ext uri="{FF2B5EF4-FFF2-40B4-BE49-F238E27FC236}">
                    <a16:creationId xmlns:a16="http://schemas.microsoft.com/office/drawing/2014/main" id="{671C7B1A-C031-4605-8776-92F64EFDD0FD}"/>
                  </a:ext>
                </a:extLst>
              </p:cNvPr>
              <p:cNvSpPr>
                <a:spLocks noChangeArrowheads="1"/>
              </p:cNvSpPr>
              <p:nvPr>
                <p:custDataLst>
                  <p:tags r:id="rId21"/>
                </p:custDataLst>
              </p:nvPr>
            </p:nvSpPr>
            <p:spPr bwMode="auto">
              <a:xfrm>
                <a:off x="2642925" y="2773130"/>
                <a:ext cx="892888" cy="614769"/>
              </a:xfrm>
              <a:prstGeom prst="rect">
                <a:avLst/>
              </a:prstGeom>
              <a:noFill/>
              <a:ln>
                <a:noFill/>
              </a:ln>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Was display support better or worse than average?</a:t>
                </a:r>
              </a:p>
            </p:txBody>
          </p:sp>
          <p:sp>
            <p:nvSpPr>
              <p:cNvPr id="76" name="Rectangle 75">
                <a:extLst>
                  <a:ext uri="{FF2B5EF4-FFF2-40B4-BE49-F238E27FC236}">
                    <a16:creationId xmlns:a16="http://schemas.microsoft.com/office/drawing/2014/main" id="{C70D2A9B-A48E-4C5C-92C0-8BB6781CF43C}"/>
                  </a:ext>
                </a:extLst>
              </p:cNvPr>
              <p:cNvSpPr/>
              <p:nvPr>
                <p:custDataLst>
                  <p:tags r:id="rId22"/>
                </p:custDataLst>
              </p:nvPr>
            </p:nvSpPr>
            <p:spPr>
              <a:xfrm>
                <a:off x="2692709" y="1159420"/>
                <a:ext cx="793320" cy="408676"/>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77" name="Text Box 6">
                <a:extLst>
                  <a:ext uri="{FF2B5EF4-FFF2-40B4-BE49-F238E27FC236}">
                    <a16:creationId xmlns:a16="http://schemas.microsoft.com/office/drawing/2014/main" id="{A61A5A4C-D358-427A-9782-8F78A8B3BAE7}"/>
                  </a:ext>
                </a:extLst>
              </p:cNvPr>
              <p:cNvSpPr txBox="1">
                <a:spLocks noChangeArrowheads="1"/>
              </p:cNvSpPr>
              <p:nvPr>
                <p:custDataLst>
                  <p:tags r:id="rId23"/>
                </p:custDataLst>
              </p:nvPr>
            </p:nvSpPr>
            <p:spPr bwMode="auto">
              <a:xfrm>
                <a:off x="2849586" y="937792"/>
                <a:ext cx="1220980"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eaLnBrk="1" fontAlgn="base" hangingPunct="1">
                  <a:spcBef>
                    <a:spcPct val="0"/>
                  </a:spcBef>
                  <a:spcAft>
                    <a:spcPct val="0"/>
                  </a:spcAft>
                  <a:buClr>
                    <a:srgbClr val="B81321"/>
                  </a:buClr>
                  <a:buSzPct val="125000"/>
                  <a:buFont typeface="Arial" charset="0"/>
                  <a:buNone/>
                </a:pPr>
                <a:r>
                  <a:rPr lang="en-US" sz="1333" dirty="0"/>
                  <a:t>Execution</a:t>
                </a:r>
              </a:p>
            </p:txBody>
          </p:sp>
          <p:pic>
            <p:nvPicPr>
              <p:cNvPr id="78" name="Picture 29" descr="give it back, coca-cola, 100% recyclable, sustainable business, waste management, coke's environmental agenda">
                <a:extLst>
                  <a:ext uri="{FF2B5EF4-FFF2-40B4-BE49-F238E27FC236}">
                    <a16:creationId xmlns:a16="http://schemas.microsoft.com/office/drawing/2014/main" id="{7AB9F41F-79D3-488A-A906-4D763F9F61E6}"/>
                  </a:ext>
                </a:extLst>
              </p:cNvPr>
              <p:cNvPicPr>
                <a:picLocks noChangeAspect="1" noChangeArrowheads="1"/>
              </p:cNvPicPr>
              <p:nvPr/>
            </p:nvPicPr>
            <p:blipFill rotWithShape="1">
              <a:blip r:embed="rId36" cstate="print">
                <a:extLst>
                  <a:ext uri="{28A0092B-C50C-407E-A947-70E740481C1C}">
                    <a14:useLocalDpi xmlns:a14="http://schemas.microsoft.com/office/drawing/2010/main"/>
                  </a:ext>
                </a:extLst>
              </a:blip>
              <a:srcRect/>
              <a:stretch/>
            </p:blipFill>
            <p:spPr bwMode="auto">
              <a:xfrm>
                <a:off x="2845258" y="1585894"/>
                <a:ext cx="506956" cy="1121267"/>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8C6A3F5F-4765-4C79-8255-15B08D3E6642}"/>
                </a:ext>
              </a:extLst>
            </p:cNvPr>
            <p:cNvGrpSpPr/>
            <p:nvPr/>
          </p:nvGrpSpPr>
          <p:grpSpPr>
            <a:xfrm>
              <a:off x="4328702" y="1291502"/>
              <a:ext cx="1471278" cy="3735416"/>
              <a:chOff x="3545458" y="740030"/>
              <a:chExt cx="1103458" cy="2801564"/>
            </a:xfrm>
          </p:grpSpPr>
          <p:sp>
            <p:nvSpPr>
              <p:cNvPr id="69" name="Rectangle 68">
                <a:extLst>
                  <a:ext uri="{FF2B5EF4-FFF2-40B4-BE49-F238E27FC236}">
                    <a16:creationId xmlns:a16="http://schemas.microsoft.com/office/drawing/2014/main" id="{445CA633-66C7-457C-BEF5-E2127A31E17D}"/>
                  </a:ext>
                </a:extLst>
              </p:cNvPr>
              <p:cNvSpPr/>
              <p:nvPr>
                <p:custDataLst>
                  <p:tags r:id="rId18"/>
                </p:custDataLst>
              </p:nvPr>
            </p:nvSpPr>
            <p:spPr>
              <a:xfrm>
                <a:off x="3722798" y="940245"/>
                <a:ext cx="806793" cy="336060"/>
              </a:xfrm>
              <a:prstGeom prst="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70" name="Text Box 6">
                <a:extLst>
                  <a:ext uri="{FF2B5EF4-FFF2-40B4-BE49-F238E27FC236}">
                    <a16:creationId xmlns:a16="http://schemas.microsoft.com/office/drawing/2014/main" id="{F632C590-3920-4713-8A8E-C09017A225C5}"/>
                  </a:ext>
                </a:extLst>
              </p:cNvPr>
              <p:cNvSpPr txBox="1">
                <a:spLocks noChangeArrowheads="1"/>
              </p:cNvSpPr>
              <p:nvPr>
                <p:custDataLst>
                  <p:tags r:id="rId19"/>
                </p:custDataLst>
              </p:nvPr>
            </p:nvSpPr>
            <p:spPr bwMode="auto">
              <a:xfrm>
                <a:off x="3545458" y="740030"/>
                <a:ext cx="1103458"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Feature</a:t>
                </a:r>
              </a:p>
            </p:txBody>
          </p:sp>
          <p:sp>
            <p:nvSpPr>
              <p:cNvPr id="71" name="Rectangle 3">
                <a:extLst>
                  <a:ext uri="{FF2B5EF4-FFF2-40B4-BE49-F238E27FC236}">
                    <a16:creationId xmlns:a16="http://schemas.microsoft.com/office/drawing/2014/main" id="{C5BF3DB8-4DAB-4159-B496-EF4FDE8B0E16}"/>
                  </a:ext>
                </a:extLst>
              </p:cNvPr>
              <p:cNvSpPr>
                <a:spLocks noChangeArrowheads="1"/>
              </p:cNvSpPr>
              <p:nvPr>
                <p:custDataLst>
                  <p:tags r:id="rId20"/>
                </p:custDataLst>
              </p:nvPr>
            </p:nvSpPr>
            <p:spPr bwMode="auto">
              <a:xfrm>
                <a:off x="3664031" y="2773132"/>
                <a:ext cx="892887"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What was the value of featuring the event in an ad feature?</a:t>
                </a:r>
              </a:p>
            </p:txBody>
          </p:sp>
          <p:pic>
            <p:nvPicPr>
              <p:cNvPr id="72" name="Picture 32">
                <a:extLst>
                  <a:ext uri="{FF2B5EF4-FFF2-40B4-BE49-F238E27FC236}">
                    <a16:creationId xmlns:a16="http://schemas.microsoft.com/office/drawing/2014/main" id="{6B63CC03-6622-414E-B348-CBACAC5437CF}"/>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3737557" y="1313311"/>
                <a:ext cx="773109" cy="430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33">
                <a:extLst>
                  <a:ext uri="{FF2B5EF4-FFF2-40B4-BE49-F238E27FC236}">
                    <a16:creationId xmlns:a16="http://schemas.microsoft.com/office/drawing/2014/main" id="{7A76DAC8-6F33-485C-9108-3CB791FD85D6}"/>
                  </a:ext>
                </a:extLst>
              </p:cNvPr>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3759454" y="1770049"/>
                <a:ext cx="729315" cy="44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73">
                <a:extLst>
                  <a:ext uri="{FF2B5EF4-FFF2-40B4-BE49-F238E27FC236}">
                    <a16:creationId xmlns:a16="http://schemas.microsoft.com/office/drawing/2014/main" id="{52103089-169E-4198-90DB-048A57251BF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3802811" y="2244979"/>
                <a:ext cx="642598" cy="430635"/>
              </a:xfrm>
              <a:prstGeom prst="rect">
                <a:avLst/>
              </a:prstGeom>
            </p:spPr>
          </p:pic>
        </p:grpSp>
        <p:grpSp>
          <p:nvGrpSpPr>
            <p:cNvPr id="39" name="Group 38">
              <a:extLst>
                <a:ext uri="{FF2B5EF4-FFF2-40B4-BE49-F238E27FC236}">
                  <a16:creationId xmlns:a16="http://schemas.microsoft.com/office/drawing/2014/main" id="{E678843E-D778-405C-8B46-C2EBDE619277}"/>
                </a:ext>
              </a:extLst>
            </p:cNvPr>
            <p:cNvGrpSpPr/>
            <p:nvPr/>
          </p:nvGrpSpPr>
          <p:grpSpPr>
            <a:xfrm>
              <a:off x="5814927" y="1270250"/>
              <a:ext cx="1523999" cy="3551751"/>
              <a:chOff x="4616167" y="724091"/>
              <a:chExt cx="1142999" cy="2663812"/>
            </a:xfrm>
          </p:grpSpPr>
          <p:sp>
            <p:nvSpPr>
              <p:cNvPr id="64" name="Rectangle 63">
                <a:extLst>
                  <a:ext uri="{FF2B5EF4-FFF2-40B4-BE49-F238E27FC236}">
                    <a16:creationId xmlns:a16="http://schemas.microsoft.com/office/drawing/2014/main" id="{57F6EF4B-E45F-4A86-AAAD-2FC4B66D95EF}"/>
                  </a:ext>
                </a:extLst>
              </p:cNvPr>
              <p:cNvSpPr/>
              <p:nvPr>
                <p:custDataLst>
                  <p:tags r:id="rId15"/>
                </p:custDataLst>
              </p:nvPr>
            </p:nvSpPr>
            <p:spPr>
              <a:xfrm>
                <a:off x="4766425" y="931530"/>
                <a:ext cx="799856" cy="328768"/>
              </a:xfrm>
              <a:prstGeom prst="rect">
                <a:avLst/>
              </a:prstGeom>
              <a:solidFill>
                <a:srgbClr val="E41E1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65" name="Text Box 6">
                <a:extLst>
                  <a:ext uri="{FF2B5EF4-FFF2-40B4-BE49-F238E27FC236}">
                    <a16:creationId xmlns:a16="http://schemas.microsoft.com/office/drawing/2014/main" id="{DBDABC16-AFEA-4C89-830A-685C452CC079}"/>
                  </a:ext>
                </a:extLst>
              </p:cNvPr>
              <p:cNvSpPr txBox="1">
                <a:spLocks noChangeArrowheads="1"/>
              </p:cNvSpPr>
              <p:nvPr>
                <p:custDataLst>
                  <p:tags r:id="rId16"/>
                </p:custDataLst>
              </p:nvPr>
            </p:nvSpPr>
            <p:spPr bwMode="auto">
              <a:xfrm>
                <a:off x="4616167" y="724091"/>
                <a:ext cx="1142999" cy="153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Intra-portfolio</a:t>
                </a:r>
              </a:p>
            </p:txBody>
          </p:sp>
          <p:sp>
            <p:nvSpPr>
              <p:cNvPr id="66" name="Rectangle 3">
                <a:extLst>
                  <a:ext uri="{FF2B5EF4-FFF2-40B4-BE49-F238E27FC236}">
                    <a16:creationId xmlns:a16="http://schemas.microsoft.com/office/drawing/2014/main" id="{4049D6A7-2FF0-42F3-A4FF-4BCDD076908D}"/>
                  </a:ext>
                </a:extLst>
              </p:cNvPr>
              <p:cNvSpPr>
                <a:spLocks noChangeArrowheads="1"/>
              </p:cNvSpPr>
              <p:nvPr>
                <p:custDataLst>
                  <p:tags r:id="rId17"/>
                </p:custDataLst>
              </p:nvPr>
            </p:nvSpPr>
            <p:spPr bwMode="auto">
              <a:xfrm>
                <a:off x="4642022" y="2773134"/>
                <a:ext cx="1075354" cy="61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What are the best package combos to drive the highest lift for the portfolio</a:t>
                </a:r>
                <a:r>
                  <a:rPr lang="en-US" sz="1100" i="1" dirty="0">
                    <a:solidFill>
                      <a:srgbClr val="000000"/>
                    </a:solidFill>
                    <a:latin typeface="Calibri" panose="020F0502020204030204" pitchFamily="34" charset="0"/>
                  </a:rPr>
                  <a:t>?</a:t>
                </a:r>
              </a:p>
            </p:txBody>
          </p:sp>
          <p:pic>
            <p:nvPicPr>
              <p:cNvPr id="67" name="Picture 37" descr="Coca-Cola Classic (2 Liter Bottle)">
                <a:extLst>
                  <a:ext uri="{FF2B5EF4-FFF2-40B4-BE49-F238E27FC236}">
                    <a16:creationId xmlns:a16="http://schemas.microsoft.com/office/drawing/2014/main" id="{EDB7C8AE-77A4-4EB2-9D1E-C98E41D925FD}"/>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5002068" y="1284446"/>
                <a:ext cx="328570" cy="81049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i.walmartimages.com/i/p/00/04/90/00/02/0004900002344_180X180.jpg">
                <a:extLst>
                  <a:ext uri="{FF2B5EF4-FFF2-40B4-BE49-F238E27FC236}">
                    <a16:creationId xmlns:a16="http://schemas.microsoft.com/office/drawing/2014/main" id="{4AEC26A8-C19C-464F-A348-3300FD8F3BFD}"/>
                  </a:ext>
                </a:extLst>
              </p:cNvPr>
              <p:cNvPicPr>
                <a:picLocks noChangeAspect="1" noChangeArrowheads="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66291" y="2120681"/>
                <a:ext cx="764819" cy="616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A7633F44-64F9-4D7D-8B16-7AC283DBC5FB}"/>
                </a:ext>
              </a:extLst>
            </p:cNvPr>
            <p:cNvGrpSpPr/>
            <p:nvPr/>
          </p:nvGrpSpPr>
          <p:grpSpPr>
            <a:xfrm>
              <a:off x="7247421" y="1539796"/>
              <a:ext cx="1243083" cy="3282202"/>
              <a:chOff x="5708701" y="926251"/>
              <a:chExt cx="932312" cy="2461651"/>
            </a:xfrm>
          </p:grpSpPr>
          <p:sp>
            <p:nvSpPr>
              <p:cNvPr id="61" name="Rectangle 3">
                <a:extLst>
                  <a:ext uri="{FF2B5EF4-FFF2-40B4-BE49-F238E27FC236}">
                    <a16:creationId xmlns:a16="http://schemas.microsoft.com/office/drawing/2014/main" id="{A05ACC7F-0A1A-44E0-B5EB-AB5312D06395}"/>
                  </a:ext>
                </a:extLst>
              </p:cNvPr>
              <p:cNvSpPr>
                <a:spLocks noChangeArrowheads="1"/>
              </p:cNvSpPr>
              <p:nvPr>
                <p:custDataLst>
                  <p:tags r:id="rId13"/>
                </p:custDataLst>
              </p:nvPr>
            </p:nvSpPr>
            <p:spPr bwMode="auto">
              <a:xfrm>
                <a:off x="5784560" y="2773133"/>
                <a:ext cx="811012" cy="61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solidFill>
                      <a:srgbClr val="000000"/>
                    </a:solidFill>
                    <a:latin typeface="Calibri" panose="020F0502020204030204" pitchFamily="34" charset="0"/>
                  </a:rPr>
                  <a:t>Did a recent hot promo impact this week’s results?</a:t>
                </a:r>
                <a:endParaRPr lang="en-US" sz="1100" i="1" dirty="0">
                  <a:solidFill>
                    <a:srgbClr val="000000"/>
                  </a:solidFill>
                  <a:latin typeface="Calibri" panose="020F0502020204030204" pitchFamily="34" charset="0"/>
                </a:endParaRPr>
              </a:p>
            </p:txBody>
          </p:sp>
          <p:pic>
            <p:nvPicPr>
              <p:cNvPr id="62" name="Picture 39" descr="Screen shot 2012-06-26 at 10.51.30 AM.png">
                <a:extLst>
                  <a:ext uri="{FF2B5EF4-FFF2-40B4-BE49-F238E27FC236}">
                    <a16:creationId xmlns:a16="http://schemas.microsoft.com/office/drawing/2014/main" id="{CEE5440C-9043-4C1A-9F7F-CCF1744453C4}"/>
                  </a:ext>
                </a:extLst>
              </p:cNvPr>
              <p:cNvPicPr>
                <a:picLocks noChangeAspect="1" noChangeArrowheads="1"/>
              </p:cNvPicPr>
              <p:nvPr/>
            </p:nvPicPr>
            <p:blipFill rotWithShape="1">
              <a:blip r:embed="rId42" cstate="print">
                <a:extLst>
                  <a:ext uri="{28A0092B-C50C-407E-A947-70E740481C1C}">
                    <a14:useLocalDpi xmlns:a14="http://schemas.microsoft.com/office/drawing/2010/main"/>
                  </a:ext>
                </a:extLst>
              </a:blip>
              <a:srcRect/>
              <a:stretch/>
            </p:blipFill>
            <p:spPr bwMode="auto">
              <a:xfrm>
                <a:off x="5939925" y="1555004"/>
                <a:ext cx="495990" cy="1048259"/>
              </a:xfrm>
              <a:prstGeom prst="rect">
                <a:avLst/>
              </a:prstGeom>
              <a:noFill/>
              <a:extLst>
                <a:ext uri="{909E8E84-426E-40DD-AFC4-6F175D3DCCD1}">
                  <a14:hiddenFill xmlns:a14="http://schemas.microsoft.com/office/drawing/2010/main">
                    <a:solidFill>
                      <a:srgbClr val="FFFFFF"/>
                    </a:solidFill>
                  </a14:hiddenFill>
                </a:ext>
              </a:extLst>
            </p:spPr>
          </p:pic>
          <p:sp>
            <p:nvSpPr>
              <p:cNvPr id="63" name="Text Box 6">
                <a:extLst>
                  <a:ext uri="{FF2B5EF4-FFF2-40B4-BE49-F238E27FC236}">
                    <a16:creationId xmlns:a16="http://schemas.microsoft.com/office/drawing/2014/main" id="{1319F5DF-FDD5-4FCF-9658-5B878D20E998}"/>
                  </a:ext>
                </a:extLst>
              </p:cNvPr>
              <p:cNvSpPr txBox="1">
                <a:spLocks noChangeArrowheads="1"/>
              </p:cNvSpPr>
              <p:nvPr>
                <p:custDataLst>
                  <p:tags r:id="rId14"/>
                </p:custDataLst>
              </p:nvPr>
            </p:nvSpPr>
            <p:spPr bwMode="auto">
              <a:xfrm>
                <a:off x="5708701" y="926251"/>
                <a:ext cx="932312" cy="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solidFill>
                      <a:srgbClr val="000000"/>
                    </a:solidFill>
                  </a:rPr>
                  <a:t>Pantry loading</a:t>
                </a:r>
              </a:p>
            </p:txBody>
          </p:sp>
        </p:grpSp>
        <p:grpSp>
          <p:nvGrpSpPr>
            <p:cNvPr id="41" name="Group 40">
              <a:extLst>
                <a:ext uri="{FF2B5EF4-FFF2-40B4-BE49-F238E27FC236}">
                  <a16:creationId xmlns:a16="http://schemas.microsoft.com/office/drawing/2014/main" id="{95279A45-FEB6-49AF-A0BE-564B233E0BAF}"/>
                </a:ext>
              </a:extLst>
            </p:cNvPr>
            <p:cNvGrpSpPr/>
            <p:nvPr/>
          </p:nvGrpSpPr>
          <p:grpSpPr>
            <a:xfrm>
              <a:off x="8234775" y="1731049"/>
              <a:ext cx="1528916" cy="3295876"/>
              <a:chOff x="6545129" y="1069690"/>
              <a:chExt cx="1146687" cy="2471906"/>
            </a:xfrm>
          </p:grpSpPr>
          <p:sp>
            <p:nvSpPr>
              <p:cNvPr id="56" name="Rectangle 55">
                <a:extLst>
                  <a:ext uri="{FF2B5EF4-FFF2-40B4-BE49-F238E27FC236}">
                    <a16:creationId xmlns:a16="http://schemas.microsoft.com/office/drawing/2014/main" id="{19F2029D-64E8-4C8A-9EDF-F547238E078D}"/>
                  </a:ext>
                </a:extLst>
              </p:cNvPr>
              <p:cNvSpPr/>
              <p:nvPr>
                <p:custDataLst>
                  <p:tags r:id="rId10"/>
                </p:custDataLst>
              </p:nvPr>
            </p:nvSpPr>
            <p:spPr>
              <a:xfrm>
                <a:off x="6785153" y="1338200"/>
                <a:ext cx="665376" cy="276920"/>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57" name="Text Box 6">
                <a:extLst>
                  <a:ext uri="{FF2B5EF4-FFF2-40B4-BE49-F238E27FC236}">
                    <a16:creationId xmlns:a16="http://schemas.microsoft.com/office/drawing/2014/main" id="{8DDD1581-C892-4A26-99D1-DB00ADC1ED1B}"/>
                  </a:ext>
                </a:extLst>
              </p:cNvPr>
              <p:cNvSpPr txBox="1">
                <a:spLocks noChangeArrowheads="1"/>
              </p:cNvSpPr>
              <p:nvPr>
                <p:custDataLst>
                  <p:tags r:id="rId11"/>
                </p:custDataLst>
              </p:nvPr>
            </p:nvSpPr>
            <p:spPr bwMode="auto">
              <a:xfrm>
                <a:off x="6545129" y="1069690"/>
                <a:ext cx="1146687" cy="153841"/>
              </a:xfrm>
              <a:prstGeom prst="rect">
                <a:avLst/>
              </a:prstGeom>
              <a:solidFill>
                <a:schemeClr val="bg1"/>
              </a:solidFill>
              <a:ln>
                <a:noFill/>
              </a:ln>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sz="1333" dirty="0"/>
                  <a:t>Competition</a:t>
                </a:r>
              </a:p>
            </p:txBody>
          </p:sp>
          <p:sp>
            <p:nvSpPr>
              <p:cNvPr id="58" name="Rectangle 3">
                <a:extLst>
                  <a:ext uri="{FF2B5EF4-FFF2-40B4-BE49-F238E27FC236}">
                    <a16:creationId xmlns:a16="http://schemas.microsoft.com/office/drawing/2014/main" id="{F44AABF5-66F4-40BD-818E-433253098B98}"/>
                  </a:ext>
                </a:extLst>
              </p:cNvPr>
              <p:cNvSpPr>
                <a:spLocks noChangeArrowheads="1"/>
              </p:cNvSpPr>
              <p:nvPr>
                <p:custDataLst>
                  <p:tags r:id="rId12"/>
                </p:custDataLst>
              </p:nvPr>
            </p:nvSpPr>
            <p:spPr bwMode="auto">
              <a:xfrm>
                <a:off x="6715575" y="2773134"/>
                <a:ext cx="871434" cy="7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How did  competitive promos affect our (and retailer) results?</a:t>
                </a:r>
              </a:p>
            </p:txBody>
          </p:sp>
          <p:pic>
            <p:nvPicPr>
              <p:cNvPr id="59" name="Picture 58">
                <a:extLst>
                  <a:ext uri="{FF2B5EF4-FFF2-40B4-BE49-F238E27FC236}">
                    <a16:creationId xmlns:a16="http://schemas.microsoft.com/office/drawing/2014/main" id="{016AB8DD-BEA8-4FF1-B27C-503040E58EF1}"/>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7033868" y="1645196"/>
                <a:ext cx="213356" cy="390616"/>
              </a:xfrm>
              <a:prstGeom prst="rect">
                <a:avLst/>
              </a:prstGeom>
            </p:spPr>
          </p:pic>
          <p:pic>
            <p:nvPicPr>
              <p:cNvPr id="60" name="Picture 59">
                <a:extLst>
                  <a:ext uri="{FF2B5EF4-FFF2-40B4-BE49-F238E27FC236}">
                    <a16:creationId xmlns:a16="http://schemas.microsoft.com/office/drawing/2014/main" id="{FE13E312-917A-43C3-AF66-23817A1ECF5B}"/>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6816555" y="2067242"/>
                <a:ext cx="653797" cy="653797"/>
              </a:xfrm>
              <a:prstGeom prst="rect">
                <a:avLst/>
              </a:prstGeom>
            </p:spPr>
          </p:pic>
        </p:grpSp>
        <p:grpSp>
          <p:nvGrpSpPr>
            <p:cNvPr id="42" name="Group 41">
              <a:extLst>
                <a:ext uri="{FF2B5EF4-FFF2-40B4-BE49-F238E27FC236}">
                  <a16:creationId xmlns:a16="http://schemas.microsoft.com/office/drawing/2014/main" id="{59D31A16-4746-43D2-99C0-AFC9C08B65F4}"/>
                </a:ext>
              </a:extLst>
            </p:cNvPr>
            <p:cNvGrpSpPr/>
            <p:nvPr/>
          </p:nvGrpSpPr>
          <p:grpSpPr>
            <a:xfrm>
              <a:off x="9304640" y="1909667"/>
              <a:ext cx="1559421" cy="2050739"/>
              <a:chOff x="7572251" y="1203654"/>
              <a:chExt cx="1169566" cy="1538054"/>
            </a:xfrm>
          </p:grpSpPr>
          <p:sp>
            <p:nvSpPr>
              <p:cNvPr id="50" name="Rectangle 49">
                <a:extLst>
                  <a:ext uri="{FF2B5EF4-FFF2-40B4-BE49-F238E27FC236}">
                    <a16:creationId xmlns:a16="http://schemas.microsoft.com/office/drawing/2014/main" id="{A509F767-41EB-45FE-AD08-034820665F2E}"/>
                  </a:ext>
                </a:extLst>
              </p:cNvPr>
              <p:cNvSpPr/>
              <p:nvPr>
                <p:custDataLst>
                  <p:tags r:id="rId8"/>
                </p:custDataLst>
              </p:nvPr>
            </p:nvSpPr>
            <p:spPr>
              <a:xfrm>
                <a:off x="7799261" y="1455797"/>
                <a:ext cx="795912" cy="276920"/>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0000"/>
                  </a:solidFill>
                </a:endParaRPr>
              </a:p>
            </p:txBody>
          </p:sp>
          <p:sp>
            <p:nvSpPr>
              <p:cNvPr id="51" name="Text Box 6">
                <a:extLst>
                  <a:ext uri="{FF2B5EF4-FFF2-40B4-BE49-F238E27FC236}">
                    <a16:creationId xmlns:a16="http://schemas.microsoft.com/office/drawing/2014/main" id="{0D3DCD43-FF4C-4286-B25A-19AE34E2838E}"/>
                  </a:ext>
                </a:extLst>
              </p:cNvPr>
              <p:cNvSpPr txBox="1">
                <a:spLocks noChangeArrowheads="1"/>
              </p:cNvSpPr>
              <p:nvPr>
                <p:custDataLst>
                  <p:tags r:id="rId9"/>
                </p:custDataLst>
              </p:nvPr>
            </p:nvSpPr>
            <p:spPr bwMode="auto">
              <a:xfrm>
                <a:off x="7572251" y="1203654"/>
                <a:ext cx="116956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400" b="1">
                    <a:solidFill>
                      <a:schemeClr val="tx1"/>
                    </a:solidFill>
                    <a:latin typeface="Calibri" pitchFamily="34" charset="0"/>
                    <a:cs typeface="Arial" charset="0"/>
                  </a:defRPr>
                </a:lvl1pPr>
                <a:lvl2pPr marL="742950" indent="-285750" defTabSz="895350" eaLnBrk="0" hangingPunct="0">
                  <a:defRPr sz="1400" b="1">
                    <a:solidFill>
                      <a:schemeClr val="tx1"/>
                    </a:solidFill>
                    <a:latin typeface="Calibri" pitchFamily="34" charset="0"/>
                    <a:cs typeface="Arial" charset="0"/>
                  </a:defRPr>
                </a:lvl2pPr>
                <a:lvl3pPr marL="1143000" indent="-228600" defTabSz="895350" eaLnBrk="0" hangingPunct="0">
                  <a:defRPr sz="1400" b="1">
                    <a:solidFill>
                      <a:schemeClr val="tx1"/>
                    </a:solidFill>
                    <a:latin typeface="Calibri" pitchFamily="34" charset="0"/>
                    <a:cs typeface="Arial" charset="0"/>
                  </a:defRPr>
                </a:lvl3pPr>
                <a:lvl4pPr marL="1600200" indent="-228600" defTabSz="895350" eaLnBrk="0" hangingPunct="0">
                  <a:defRPr sz="1400" b="1">
                    <a:solidFill>
                      <a:schemeClr val="tx1"/>
                    </a:solidFill>
                    <a:latin typeface="Calibri" pitchFamily="34" charset="0"/>
                    <a:cs typeface="Arial" charset="0"/>
                  </a:defRPr>
                </a:lvl4pPr>
                <a:lvl5pPr marL="2057400" indent="-228600" defTabSz="895350" eaLnBrk="0" hangingPunct="0">
                  <a:defRPr sz="1400" b="1">
                    <a:solidFill>
                      <a:schemeClr val="tx1"/>
                    </a:solidFill>
                    <a:latin typeface="Calibri" pitchFamily="34" charset="0"/>
                    <a:cs typeface="Arial" charset="0"/>
                  </a:defRPr>
                </a:lvl5pPr>
                <a:lvl6pPr marL="2514600" indent="-228600" defTabSz="895350" eaLnBrk="0" fontAlgn="base" hangingPunct="0">
                  <a:spcBef>
                    <a:spcPct val="0"/>
                  </a:spcBef>
                  <a:spcAft>
                    <a:spcPct val="0"/>
                  </a:spcAft>
                  <a:defRPr sz="1400" b="1">
                    <a:solidFill>
                      <a:schemeClr val="tx1"/>
                    </a:solidFill>
                    <a:latin typeface="Calibri" pitchFamily="34" charset="0"/>
                    <a:cs typeface="Arial" charset="0"/>
                  </a:defRPr>
                </a:lvl6pPr>
                <a:lvl7pPr marL="2971800" indent="-228600" defTabSz="895350" eaLnBrk="0" fontAlgn="base" hangingPunct="0">
                  <a:spcBef>
                    <a:spcPct val="0"/>
                  </a:spcBef>
                  <a:spcAft>
                    <a:spcPct val="0"/>
                  </a:spcAft>
                  <a:defRPr sz="1400" b="1">
                    <a:solidFill>
                      <a:schemeClr val="tx1"/>
                    </a:solidFill>
                    <a:latin typeface="Calibri" pitchFamily="34" charset="0"/>
                    <a:cs typeface="Arial" charset="0"/>
                  </a:defRPr>
                </a:lvl7pPr>
                <a:lvl8pPr marL="3429000" indent="-228600" defTabSz="895350" eaLnBrk="0" fontAlgn="base" hangingPunct="0">
                  <a:spcBef>
                    <a:spcPct val="0"/>
                  </a:spcBef>
                  <a:spcAft>
                    <a:spcPct val="0"/>
                  </a:spcAft>
                  <a:defRPr sz="1400" b="1">
                    <a:solidFill>
                      <a:schemeClr val="tx1"/>
                    </a:solidFill>
                    <a:latin typeface="Calibri" pitchFamily="34" charset="0"/>
                    <a:cs typeface="Arial" charset="0"/>
                  </a:defRPr>
                </a:lvl8pPr>
                <a:lvl9pPr marL="3886200" indent="-228600" defTabSz="895350" eaLnBrk="0" fontAlgn="base" hangingPunct="0">
                  <a:spcBef>
                    <a:spcPct val="0"/>
                  </a:spcBef>
                  <a:spcAft>
                    <a:spcPct val="0"/>
                  </a:spcAft>
                  <a:defRPr sz="1400" b="1">
                    <a:solidFill>
                      <a:schemeClr val="tx1"/>
                    </a:solidFill>
                    <a:latin typeface="Calibri" pitchFamily="34" charset="0"/>
                    <a:cs typeface="Arial" charset="0"/>
                  </a:defRPr>
                </a:lvl9pPr>
              </a:lstStyle>
              <a:p>
                <a:pPr algn="ctr" eaLnBrk="1" fontAlgn="base" hangingPunct="1">
                  <a:spcBef>
                    <a:spcPct val="0"/>
                  </a:spcBef>
                  <a:spcAft>
                    <a:spcPct val="0"/>
                  </a:spcAft>
                  <a:buClr>
                    <a:srgbClr val="B81321"/>
                  </a:buClr>
                  <a:buSzPct val="125000"/>
                  <a:buFont typeface="Arial" charset="0"/>
                  <a:buNone/>
                </a:pPr>
                <a:r>
                  <a:rPr lang="en-US" dirty="0"/>
                  <a:t>Cross Retail</a:t>
                </a:r>
              </a:p>
            </p:txBody>
          </p:sp>
          <p:grpSp>
            <p:nvGrpSpPr>
              <p:cNvPr id="52" name="Group 51">
                <a:extLst>
                  <a:ext uri="{FF2B5EF4-FFF2-40B4-BE49-F238E27FC236}">
                    <a16:creationId xmlns:a16="http://schemas.microsoft.com/office/drawing/2014/main" id="{6B1342A4-FBB2-40EE-8074-48CC27505402}"/>
                  </a:ext>
                </a:extLst>
              </p:cNvPr>
              <p:cNvGrpSpPr/>
              <p:nvPr/>
            </p:nvGrpSpPr>
            <p:grpSpPr>
              <a:xfrm>
                <a:off x="7846369" y="1782582"/>
                <a:ext cx="748804" cy="959126"/>
                <a:chOff x="7846369" y="1782582"/>
                <a:chExt cx="748804" cy="959126"/>
              </a:xfrm>
            </p:grpSpPr>
            <p:pic>
              <p:nvPicPr>
                <p:cNvPr id="53" name="Picture 8" descr="http://cdn.corporate.walmart.com/resource/assets-bsp3/images/corp/walmart-logo.64968e7648c4bbc87f823a1eff1d6bc7.png">
                  <a:extLst>
                    <a:ext uri="{FF2B5EF4-FFF2-40B4-BE49-F238E27FC236}">
                      <a16:creationId xmlns:a16="http://schemas.microsoft.com/office/drawing/2014/main" id="{48F0D4E9-9136-4D9A-9ED8-A9C1B41EA01B}"/>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7846369" y="1782582"/>
                  <a:ext cx="748804" cy="17872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C91BA6D3-560B-44CC-A6F8-9FFC15C39970}"/>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7943081" y="2030192"/>
                  <a:ext cx="454452" cy="370497"/>
                </a:xfrm>
                <a:prstGeom prst="rect">
                  <a:avLst/>
                </a:prstGeom>
              </p:spPr>
            </p:pic>
            <p:pic>
              <p:nvPicPr>
                <p:cNvPr id="55" name="Picture 12" descr="http://static.ls3.sf-cdn.com/resources/images/cvs/header/globalheader/logo/beta/cvs-logo.png">
                  <a:extLst>
                    <a:ext uri="{FF2B5EF4-FFF2-40B4-BE49-F238E27FC236}">
                      <a16:creationId xmlns:a16="http://schemas.microsoft.com/office/drawing/2014/main" id="{E3326346-6B51-46B4-8794-91D8CAEB86C4}"/>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7888224" y="2441915"/>
                  <a:ext cx="609297" cy="29979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4" name="Rectangle 43">
              <a:extLst>
                <a:ext uri="{FF2B5EF4-FFF2-40B4-BE49-F238E27FC236}">
                  <a16:creationId xmlns:a16="http://schemas.microsoft.com/office/drawing/2014/main" id="{A9AD1E15-B3E2-4D3B-B822-A5E67E77A50C}"/>
                </a:ext>
              </a:extLst>
            </p:cNvPr>
            <p:cNvSpPr/>
            <p:nvPr>
              <p:custDataLst>
                <p:tags r:id="rId3"/>
              </p:custDataLst>
            </p:nvPr>
          </p:nvSpPr>
          <p:spPr>
            <a:xfrm>
              <a:off x="7385008" y="1928981"/>
              <a:ext cx="887168" cy="369227"/>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graphicFrame>
          <p:nvGraphicFramePr>
            <p:cNvPr id="45" name="Object 21">
              <a:extLst>
                <a:ext uri="{FF2B5EF4-FFF2-40B4-BE49-F238E27FC236}">
                  <a16:creationId xmlns:a16="http://schemas.microsoft.com/office/drawing/2014/main" id="{8865E581-DC46-4C84-AF8D-673A1973A465}"/>
                </a:ext>
              </a:extLst>
            </p:cNvPr>
            <p:cNvGraphicFramePr>
              <a:graphicFrameLocks/>
            </p:cNvGraphicFramePr>
            <p:nvPr>
              <p:custDataLst>
                <p:tags r:id="rId4"/>
              </p:custDataLst>
              <p:extLst>
                <p:ext uri="{D42A27DB-BD31-4B8C-83A1-F6EECF244321}">
                  <p14:modId xmlns:p14="http://schemas.microsoft.com/office/powerpoint/2010/main" val="2937272399"/>
                </p:ext>
              </p:extLst>
            </p:nvPr>
          </p:nvGraphicFramePr>
          <p:xfrm>
            <a:off x="10366183" y="2577954"/>
            <a:ext cx="2112373" cy="3752508"/>
          </p:xfrm>
          <a:graphic>
            <a:graphicData uri="http://schemas.openxmlformats.org/drawingml/2006/chart">
              <c:chart xmlns:c="http://schemas.openxmlformats.org/drawingml/2006/chart" xmlns:r="http://schemas.openxmlformats.org/officeDocument/2006/relationships" r:id="rId48"/>
            </a:graphicData>
          </a:graphic>
        </p:graphicFrame>
        <p:sp>
          <p:nvSpPr>
            <p:cNvPr id="46" name="Rectangle 3">
              <a:extLst>
                <a:ext uri="{FF2B5EF4-FFF2-40B4-BE49-F238E27FC236}">
                  <a16:creationId xmlns:a16="http://schemas.microsoft.com/office/drawing/2014/main" id="{AEDEEB4B-F797-4648-B35B-CCC7A09459DC}"/>
                </a:ext>
              </a:extLst>
            </p:cNvPr>
            <p:cNvSpPr>
              <a:spLocks noChangeArrowheads="1"/>
            </p:cNvSpPr>
            <p:nvPr>
              <p:custDataLst>
                <p:tags r:id="rId5"/>
              </p:custDataLst>
            </p:nvPr>
          </p:nvSpPr>
          <p:spPr bwMode="auto">
            <a:xfrm>
              <a:off x="10821343" y="5797285"/>
              <a:ext cx="1196227" cy="4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oAutofit/>
            </a:bodyPr>
            <a:lstStyle/>
            <a:p>
              <a:pPr algn="ctr" defTabSz="1219110" eaLnBrk="0" fontAlgn="base" hangingPunct="0">
                <a:spcBef>
                  <a:spcPct val="0"/>
                </a:spcBef>
                <a:spcAft>
                  <a:spcPct val="0"/>
                </a:spcAft>
              </a:pPr>
              <a:fld id="{640FD360-D4BC-4A04-BEA6-2A2F8D3F3CA9}" type="datetime'A''''''''''''''''''c''''''t''''''''''''ua''''''''''l'''''">
                <a:rPr lang="en-US" sz="1867" b="1">
                  <a:latin typeface="Calibri" panose="020F0502020204030204" pitchFamily="34" charset="0"/>
                  <a:cs typeface="Calibri" pitchFamily="34" charset="0"/>
                </a:rPr>
                <a:pPr algn="ctr" defTabSz="1219110" eaLnBrk="0" fontAlgn="base" hangingPunct="0">
                  <a:spcBef>
                    <a:spcPct val="0"/>
                  </a:spcBef>
                  <a:spcAft>
                    <a:spcPct val="0"/>
                  </a:spcAft>
                </a:pPr>
                <a:t>Actual</a:t>
              </a:fld>
              <a:endParaRPr lang="en-US" sz="1867" b="1" dirty="0">
                <a:latin typeface="Calibri" panose="020F0502020204030204" pitchFamily="34" charset="0"/>
                <a:cs typeface="Calibri" pitchFamily="34" charset="0"/>
              </a:endParaRPr>
            </a:p>
          </p:txBody>
        </p:sp>
        <p:sp>
          <p:nvSpPr>
            <p:cNvPr id="47" name="Rectangle 3">
              <a:extLst>
                <a:ext uri="{FF2B5EF4-FFF2-40B4-BE49-F238E27FC236}">
                  <a16:creationId xmlns:a16="http://schemas.microsoft.com/office/drawing/2014/main" id="{987AA06C-3CA6-4734-A5F3-11E943C03392}"/>
                </a:ext>
              </a:extLst>
            </p:cNvPr>
            <p:cNvSpPr>
              <a:spLocks noChangeArrowheads="1"/>
            </p:cNvSpPr>
            <p:nvPr>
              <p:custDataLst>
                <p:tags r:id="rId6"/>
              </p:custDataLst>
            </p:nvPr>
          </p:nvSpPr>
          <p:spPr bwMode="auto">
            <a:xfrm>
              <a:off x="9656069" y="4002289"/>
              <a:ext cx="1098857" cy="81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219110" eaLnBrk="0" fontAlgn="base" hangingPunct="0">
                <a:spcBef>
                  <a:spcPct val="20000"/>
                </a:spcBef>
                <a:spcAft>
                  <a:spcPct val="0"/>
                </a:spcAft>
                <a:buClr>
                  <a:srgbClr val="000000"/>
                </a:buClr>
              </a:pPr>
              <a:r>
                <a:rPr lang="en-US" sz="1100" dirty="0">
                  <a:latin typeface="Calibri" panose="020F0502020204030204" pitchFamily="34" charset="0"/>
                </a:rPr>
                <a:t>Did competing retailers run strong or weak promos?</a:t>
              </a:r>
            </a:p>
          </p:txBody>
        </p:sp>
        <p:sp>
          <p:nvSpPr>
            <p:cNvPr id="48" name="Rectangle 47">
              <a:extLst>
                <a:ext uri="{FF2B5EF4-FFF2-40B4-BE49-F238E27FC236}">
                  <a16:creationId xmlns:a16="http://schemas.microsoft.com/office/drawing/2014/main" id="{6091B145-D965-456A-8648-885E84E82CAA}"/>
                </a:ext>
              </a:extLst>
            </p:cNvPr>
            <p:cNvSpPr/>
            <p:nvPr/>
          </p:nvSpPr>
          <p:spPr>
            <a:xfrm>
              <a:off x="10935536" y="2635784"/>
              <a:ext cx="989243" cy="197140"/>
            </a:xfrm>
            <a:prstGeom prst="rect">
              <a:avLst/>
            </a:prstGeom>
            <a:solidFill>
              <a:schemeClr val="bg1">
                <a:lumMod val="8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defTabSz="1219110"/>
              <a:endParaRPr lang="en-US" sz="1867" b="1" dirty="0">
                <a:solidFill>
                  <a:srgbClr val="FFFFFF"/>
                </a:solidFill>
              </a:endParaRPr>
            </a:p>
          </p:txBody>
        </p:sp>
        <p:sp>
          <p:nvSpPr>
            <p:cNvPr id="49" name="Text Box 6">
              <a:extLst>
                <a:ext uri="{FF2B5EF4-FFF2-40B4-BE49-F238E27FC236}">
                  <a16:creationId xmlns:a16="http://schemas.microsoft.com/office/drawing/2014/main" id="{DD491809-660E-43A9-A42A-362F2E4417E7}"/>
                </a:ext>
              </a:extLst>
            </p:cNvPr>
            <p:cNvSpPr txBox="1">
              <a:spLocks noChangeArrowheads="1"/>
            </p:cNvSpPr>
            <p:nvPr>
              <p:custDataLst>
                <p:tags r:id="rId7"/>
              </p:custDataLst>
            </p:nvPr>
          </p:nvSpPr>
          <p:spPr bwMode="auto">
            <a:xfrm>
              <a:off x="10262351" y="2594624"/>
              <a:ext cx="2291996" cy="24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defTabSz="895350" fontAlgn="base">
                <a:spcBef>
                  <a:spcPct val="0"/>
                </a:spcBef>
                <a:spcAft>
                  <a:spcPct val="0"/>
                </a:spcAft>
                <a:buClr>
                  <a:srgbClr val="B81321"/>
                </a:buClr>
                <a:buSzPct val="125000"/>
                <a:buFont typeface="Arial" charset="0"/>
                <a:buNone/>
                <a:defRPr sz="1200" b="1">
                  <a:solidFill>
                    <a:schemeClr val="bg1">
                      <a:lumMod val="85000"/>
                    </a:schemeClr>
                  </a:solidFill>
                  <a:latin typeface="Calibri" pitchFamily="34" charset="0"/>
                  <a:cs typeface="Arial" charset="0"/>
                </a:defRPr>
              </a:lvl1pPr>
              <a:lvl2pPr marL="742950" indent="-285750" defTabSz="895350" eaLnBrk="0" hangingPunct="0">
                <a:defRPr sz="1400" b="1">
                  <a:latin typeface="Calibri" pitchFamily="34" charset="0"/>
                  <a:cs typeface="Arial" charset="0"/>
                </a:defRPr>
              </a:lvl2pPr>
              <a:lvl3pPr marL="1143000" indent="-228600" defTabSz="895350" eaLnBrk="0" hangingPunct="0">
                <a:defRPr sz="1400" b="1">
                  <a:latin typeface="Calibri" pitchFamily="34" charset="0"/>
                  <a:cs typeface="Arial" charset="0"/>
                </a:defRPr>
              </a:lvl3pPr>
              <a:lvl4pPr marL="1600200" indent="-228600" defTabSz="895350" eaLnBrk="0" hangingPunct="0">
                <a:defRPr sz="1400" b="1">
                  <a:latin typeface="Calibri" pitchFamily="34" charset="0"/>
                  <a:cs typeface="Arial" charset="0"/>
                </a:defRPr>
              </a:lvl4pPr>
              <a:lvl5pPr marL="2057400" indent="-228600" defTabSz="895350" eaLnBrk="0" hangingPunct="0">
                <a:defRPr sz="1400" b="1">
                  <a:latin typeface="Calibri" pitchFamily="34" charset="0"/>
                  <a:cs typeface="Arial" charset="0"/>
                </a:defRPr>
              </a:lvl5pPr>
              <a:lvl6pPr marL="2514600" indent="-228600" defTabSz="895350" eaLnBrk="0" fontAlgn="base" hangingPunct="0">
                <a:spcBef>
                  <a:spcPct val="0"/>
                </a:spcBef>
                <a:spcAft>
                  <a:spcPct val="0"/>
                </a:spcAft>
                <a:defRPr sz="1400" b="1">
                  <a:latin typeface="Calibri" pitchFamily="34" charset="0"/>
                  <a:cs typeface="Arial" charset="0"/>
                </a:defRPr>
              </a:lvl6pPr>
              <a:lvl7pPr marL="2971800" indent="-228600" defTabSz="895350" eaLnBrk="0" fontAlgn="base" hangingPunct="0">
                <a:spcBef>
                  <a:spcPct val="0"/>
                </a:spcBef>
                <a:spcAft>
                  <a:spcPct val="0"/>
                </a:spcAft>
                <a:defRPr sz="1400" b="1">
                  <a:latin typeface="Calibri" pitchFamily="34" charset="0"/>
                  <a:cs typeface="Arial" charset="0"/>
                </a:defRPr>
              </a:lvl7pPr>
              <a:lvl8pPr marL="3429000" indent="-228600" defTabSz="895350" eaLnBrk="0" fontAlgn="base" hangingPunct="0">
                <a:spcBef>
                  <a:spcPct val="0"/>
                </a:spcBef>
                <a:spcAft>
                  <a:spcPct val="0"/>
                </a:spcAft>
                <a:defRPr sz="1400" b="1">
                  <a:latin typeface="Calibri" pitchFamily="34" charset="0"/>
                  <a:cs typeface="Arial" charset="0"/>
                </a:defRPr>
              </a:lvl8pPr>
              <a:lvl9pPr marL="3886200" indent="-228600" defTabSz="895350" eaLnBrk="0" fontAlgn="base" hangingPunct="0">
                <a:spcBef>
                  <a:spcPct val="0"/>
                </a:spcBef>
                <a:spcAft>
                  <a:spcPct val="0"/>
                </a:spcAft>
                <a:defRPr sz="1400" b="1">
                  <a:latin typeface="Calibri" pitchFamily="34" charset="0"/>
                  <a:cs typeface="Arial" charset="0"/>
                </a:defRPr>
              </a:lvl9pPr>
            </a:lstStyle>
            <a:p>
              <a:r>
                <a:rPr lang="en-US" sz="1333" dirty="0">
                  <a:solidFill>
                    <a:schemeClr val="tx1"/>
                  </a:solidFill>
                </a:rPr>
                <a:t>Other Factors</a:t>
              </a:r>
            </a:p>
          </p:txBody>
        </p:sp>
      </p:grpSp>
      <p:sp>
        <p:nvSpPr>
          <p:cNvPr id="9" name="Rectangle 8">
            <a:extLst>
              <a:ext uri="{FF2B5EF4-FFF2-40B4-BE49-F238E27FC236}">
                <a16:creationId xmlns:a16="http://schemas.microsoft.com/office/drawing/2014/main" id="{6E0E9B34-3C89-4AB8-9CB0-90A665B841A7}"/>
              </a:ext>
            </a:extLst>
          </p:cNvPr>
          <p:cNvSpPr/>
          <p:nvPr/>
        </p:nvSpPr>
        <p:spPr>
          <a:xfrm>
            <a:off x="138030" y="4329708"/>
            <a:ext cx="1022345" cy="179677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95000"/>
                    <a:lumOff val="5000"/>
                  </a:schemeClr>
                </a:solidFill>
                <a:latin typeface="Calibri" panose="020F0502020204030204" pitchFamily="34" charset="0"/>
                <a:cs typeface="Calibri" panose="020F0502020204030204" pitchFamily="34" charset="0"/>
              </a:rPr>
              <a:t>Baseline</a:t>
            </a:r>
            <a:r>
              <a:rPr lang="en-US" sz="1200" dirty="0">
                <a:solidFill>
                  <a:schemeClr val="tx1">
                    <a:lumMod val="65000"/>
                    <a:lumOff val="35000"/>
                  </a:schemeClr>
                </a:solidFill>
                <a:latin typeface="Calibri" panose="020F0502020204030204" pitchFamily="34" charset="0"/>
                <a:cs typeface="Calibri" panose="020F0502020204030204" pitchFamily="34" charset="0"/>
              </a:rPr>
              <a:t> is the sales volume of a product in an account on a given day without any external factors</a:t>
            </a:r>
          </a:p>
        </p:txBody>
      </p:sp>
      <p:sp>
        <p:nvSpPr>
          <p:cNvPr id="87" name="TextBox 86">
            <a:extLst>
              <a:ext uri="{FF2B5EF4-FFF2-40B4-BE49-F238E27FC236}">
                <a16:creationId xmlns:a16="http://schemas.microsoft.com/office/drawing/2014/main" id="{D046D907-4EEC-4A6A-B5B4-AE1133E5102F}"/>
              </a:ext>
            </a:extLst>
          </p:cNvPr>
          <p:cNvSpPr txBox="1"/>
          <p:nvPr/>
        </p:nvSpPr>
        <p:spPr>
          <a:xfrm>
            <a:off x="193291" y="1269176"/>
            <a:ext cx="11805419" cy="323165"/>
          </a:xfrm>
          <a:prstGeom prst="rect">
            <a:avLst/>
          </a:prstGeom>
          <a:solidFill>
            <a:schemeClr val="bg2">
              <a:lumMod val="95000"/>
            </a:schemeClr>
          </a:solidFill>
        </p:spPr>
        <p:txBody>
          <a:bodyPr wrap="square" rtlCol="0">
            <a:spAutoFit/>
          </a:bodyPr>
          <a:lstStyle/>
          <a:p>
            <a:pPr algn="ctr"/>
            <a:r>
              <a:rPr lang="en-US" sz="1500" dirty="0">
                <a:latin typeface="Calibri" panose="020F0502020204030204" pitchFamily="34" charset="0"/>
                <a:cs typeface="Calibri" panose="020F0502020204030204" pitchFamily="34" charset="0"/>
              </a:rPr>
              <a:t>KPIs from Event Library are combined with model coefficients from the Integrated Algorithm to generate waterfall charts for accurate sales attribution</a:t>
            </a:r>
          </a:p>
        </p:txBody>
      </p:sp>
    </p:spTree>
    <p:extLst>
      <p:ext uri="{BB962C8B-B14F-4D97-AF65-F5344CB8AC3E}">
        <p14:creationId xmlns:p14="http://schemas.microsoft.com/office/powerpoint/2010/main" val="160983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FA50E15-D95D-4792-9E44-00CBBD8C318D}"/>
              </a:ext>
            </a:extLst>
          </p:cNvPr>
          <p:cNvGrpSpPr/>
          <p:nvPr/>
        </p:nvGrpSpPr>
        <p:grpSpPr>
          <a:xfrm>
            <a:off x="6096000" y="4760702"/>
            <a:ext cx="4085601" cy="522697"/>
            <a:chOff x="2056696" y="5272638"/>
            <a:chExt cx="4682641" cy="290754"/>
          </a:xfrm>
        </p:grpSpPr>
        <p:cxnSp>
          <p:nvCxnSpPr>
            <p:cNvPr id="45" name="Straight Connector 44">
              <a:extLst>
                <a:ext uri="{FF2B5EF4-FFF2-40B4-BE49-F238E27FC236}">
                  <a16:creationId xmlns:a16="http://schemas.microsoft.com/office/drawing/2014/main" id="{A32C7DD6-1D5C-4D94-8D49-DCA6BC286592}"/>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5D4DB28-DE18-41DA-9D7F-D9E93F716029}"/>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7" name="Straight Arrow Connector 46">
              <a:extLst>
                <a:ext uri="{FF2B5EF4-FFF2-40B4-BE49-F238E27FC236}">
                  <a16:creationId xmlns:a16="http://schemas.microsoft.com/office/drawing/2014/main" id="{85AA9AC9-D210-468A-B008-936C48001A0A}"/>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grpSp>
        <p:nvGrpSpPr>
          <p:cNvPr id="48" name="Group 47">
            <a:extLst>
              <a:ext uri="{FF2B5EF4-FFF2-40B4-BE49-F238E27FC236}">
                <a16:creationId xmlns:a16="http://schemas.microsoft.com/office/drawing/2014/main" id="{A7E66016-3125-4F88-AD7C-E732A72A2F05}"/>
              </a:ext>
            </a:extLst>
          </p:cNvPr>
          <p:cNvGrpSpPr/>
          <p:nvPr/>
        </p:nvGrpSpPr>
        <p:grpSpPr>
          <a:xfrm>
            <a:off x="1414595" y="4798974"/>
            <a:ext cx="8827135" cy="529132"/>
            <a:chOff x="2056696" y="5272638"/>
            <a:chExt cx="4682641" cy="290754"/>
          </a:xfrm>
        </p:grpSpPr>
        <p:cxnSp>
          <p:nvCxnSpPr>
            <p:cNvPr id="49" name="Straight Connector 48">
              <a:extLst>
                <a:ext uri="{FF2B5EF4-FFF2-40B4-BE49-F238E27FC236}">
                  <a16:creationId xmlns:a16="http://schemas.microsoft.com/office/drawing/2014/main" id="{77224005-A35D-4758-8240-7F5C2F968F6D}"/>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BD48CA6A-1C9A-450B-9A00-46E2A6A60C8E}"/>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1" name="Straight Arrow Connector 50">
              <a:extLst>
                <a:ext uri="{FF2B5EF4-FFF2-40B4-BE49-F238E27FC236}">
                  <a16:creationId xmlns:a16="http://schemas.microsoft.com/office/drawing/2014/main" id="{4E73B8DD-CF4A-4DC3-891D-D44D095728F9}"/>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sp>
        <p:nvSpPr>
          <p:cNvPr id="24" name="Rectangle: Rounded Corners 23">
            <a:extLst>
              <a:ext uri="{FF2B5EF4-FFF2-40B4-BE49-F238E27FC236}">
                <a16:creationId xmlns:a16="http://schemas.microsoft.com/office/drawing/2014/main" id="{E41A767F-6788-4048-8711-5E169A30828F}"/>
              </a:ext>
            </a:extLst>
          </p:cNvPr>
          <p:cNvSpPr/>
          <p:nvPr/>
        </p:nvSpPr>
        <p:spPr>
          <a:xfrm>
            <a:off x="8729641" y="2669417"/>
            <a:ext cx="2904527" cy="2412466"/>
          </a:xfrm>
          <a:prstGeom prst="roundRect">
            <a:avLst/>
          </a:prstGeom>
          <a:solidFill>
            <a:srgbClr val="F8F8F8"/>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52" name="Group 51">
            <a:extLst>
              <a:ext uri="{FF2B5EF4-FFF2-40B4-BE49-F238E27FC236}">
                <a16:creationId xmlns:a16="http://schemas.microsoft.com/office/drawing/2014/main" id="{27A9421B-AD82-4B97-83E6-BDE3E518DC1A}"/>
              </a:ext>
            </a:extLst>
          </p:cNvPr>
          <p:cNvGrpSpPr/>
          <p:nvPr/>
        </p:nvGrpSpPr>
        <p:grpSpPr>
          <a:xfrm>
            <a:off x="1577598" y="1960522"/>
            <a:ext cx="9394431" cy="576883"/>
            <a:chOff x="3193847" y="4343283"/>
            <a:chExt cx="3545490" cy="310224"/>
          </a:xfrm>
        </p:grpSpPr>
        <p:cxnSp>
          <p:nvCxnSpPr>
            <p:cNvPr id="53" name="Straight Connector 52">
              <a:extLst>
                <a:ext uri="{FF2B5EF4-FFF2-40B4-BE49-F238E27FC236}">
                  <a16:creationId xmlns:a16="http://schemas.microsoft.com/office/drawing/2014/main" id="{0C26A55C-27E8-41E2-AA41-F795FE4533E7}"/>
                </a:ext>
              </a:extLst>
            </p:cNvPr>
            <p:cNvCxnSpPr/>
            <p:nvPr/>
          </p:nvCxnSpPr>
          <p:spPr bwMode="auto">
            <a:xfrm>
              <a:off x="3193847" y="4343283"/>
              <a:ext cx="3545490"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54" name="Straight Arrow Connector 53">
              <a:extLst>
                <a:ext uri="{FF2B5EF4-FFF2-40B4-BE49-F238E27FC236}">
                  <a16:creationId xmlns:a16="http://schemas.microsoft.com/office/drawing/2014/main" id="{606F84AB-654C-43AF-9A17-E4399CD4BB6F}"/>
                </a:ext>
              </a:extLst>
            </p:cNvPr>
            <p:cNvCxnSpPr/>
            <p:nvPr/>
          </p:nvCxnSpPr>
          <p:spPr bwMode="auto">
            <a:xfrm>
              <a:off x="6735596" y="4343283"/>
              <a:ext cx="3741" cy="31022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55" name="Straight Connector 54">
              <a:extLst>
                <a:ext uri="{FF2B5EF4-FFF2-40B4-BE49-F238E27FC236}">
                  <a16:creationId xmlns:a16="http://schemas.microsoft.com/office/drawing/2014/main" id="{BE64F90C-93C8-4C6C-A3BD-A888DECC49B6}"/>
                </a:ext>
              </a:extLst>
            </p:cNvPr>
            <p:cNvCxnSpPr/>
            <p:nvPr/>
          </p:nvCxnSpPr>
          <p:spPr bwMode="auto">
            <a:xfrm>
              <a:off x="3193847" y="4343283"/>
              <a:ext cx="0" cy="31022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64337C5A-3F65-472F-93A9-60AD029327DE}"/>
              </a:ext>
            </a:extLst>
          </p:cNvPr>
          <p:cNvGrpSpPr/>
          <p:nvPr/>
        </p:nvGrpSpPr>
        <p:grpSpPr>
          <a:xfrm>
            <a:off x="1635740" y="2001875"/>
            <a:ext cx="3881247" cy="576883"/>
            <a:chOff x="3193847" y="4343283"/>
            <a:chExt cx="3545490" cy="310224"/>
          </a:xfrm>
        </p:grpSpPr>
        <p:cxnSp>
          <p:nvCxnSpPr>
            <p:cNvPr id="41" name="Straight Connector 40">
              <a:extLst>
                <a:ext uri="{FF2B5EF4-FFF2-40B4-BE49-F238E27FC236}">
                  <a16:creationId xmlns:a16="http://schemas.microsoft.com/office/drawing/2014/main" id="{2268090C-B8B5-4AEC-8114-370BE5D1A915}"/>
                </a:ext>
              </a:extLst>
            </p:cNvPr>
            <p:cNvCxnSpPr/>
            <p:nvPr/>
          </p:nvCxnSpPr>
          <p:spPr bwMode="auto">
            <a:xfrm>
              <a:off x="3193847" y="4343283"/>
              <a:ext cx="3545490"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42" name="Straight Arrow Connector 41">
              <a:extLst>
                <a:ext uri="{FF2B5EF4-FFF2-40B4-BE49-F238E27FC236}">
                  <a16:creationId xmlns:a16="http://schemas.microsoft.com/office/drawing/2014/main" id="{E5D0BD55-7164-4D2E-88C3-F4B58AD674C3}"/>
                </a:ext>
              </a:extLst>
            </p:cNvPr>
            <p:cNvCxnSpPr/>
            <p:nvPr/>
          </p:nvCxnSpPr>
          <p:spPr bwMode="auto">
            <a:xfrm>
              <a:off x="6735596" y="4343283"/>
              <a:ext cx="3741" cy="31022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43" name="Straight Connector 42">
              <a:extLst>
                <a:ext uri="{FF2B5EF4-FFF2-40B4-BE49-F238E27FC236}">
                  <a16:creationId xmlns:a16="http://schemas.microsoft.com/office/drawing/2014/main" id="{F7F3007C-5FFD-4D75-BB96-173A99D230B6}"/>
                </a:ext>
              </a:extLst>
            </p:cNvPr>
            <p:cNvCxnSpPr/>
            <p:nvPr/>
          </p:nvCxnSpPr>
          <p:spPr bwMode="auto">
            <a:xfrm>
              <a:off x="3193847" y="4343283"/>
              <a:ext cx="0" cy="31022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F23243CA-F3E2-46D8-802A-B67CDE31810D}"/>
              </a:ext>
            </a:extLst>
          </p:cNvPr>
          <p:cNvGrpSpPr/>
          <p:nvPr/>
        </p:nvGrpSpPr>
        <p:grpSpPr>
          <a:xfrm>
            <a:off x="-154647" y="1945324"/>
            <a:ext cx="4352485" cy="3035994"/>
            <a:chOff x="-276239" y="1487264"/>
            <a:chExt cx="4352485" cy="3035994"/>
          </a:xfrm>
        </p:grpSpPr>
        <p:graphicFrame>
          <p:nvGraphicFramePr>
            <p:cNvPr id="10" name="Diagram 9">
              <a:extLst>
                <a:ext uri="{FF2B5EF4-FFF2-40B4-BE49-F238E27FC236}">
                  <a16:creationId xmlns:a16="http://schemas.microsoft.com/office/drawing/2014/main" id="{10CC4087-F596-45EF-A5EF-5616F8EA44AB}"/>
                </a:ext>
              </a:extLst>
            </p:cNvPr>
            <p:cNvGraphicFramePr/>
            <p:nvPr>
              <p:extLst>
                <p:ext uri="{D42A27DB-BD31-4B8C-83A1-F6EECF244321}">
                  <p14:modId xmlns:p14="http://schemas.microsoft.com/office/powerpoint/2010/main" val="1612175120"/>
                </p:ext>
              </p:extLst>
            </p:nvPr>
          </p:nvGraphicFramePr>
          <p:xfrm>
            <a:off x="-276239" y="1487264"/>
            <a:ext cx="3509484" cy="2607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9DF591E6-7F69-4414-865B-8B019E0273D2}"/>
                </a:ext>
              </a:extLst>
            </p:cNvPr>
            <p:cNvSpPr txBox="1"/>
            <p:nvPr/>
          </p:nvSpPr>
          <p:spPr>
            <a:xfrm>
              <a:off x="2022757" y="1754233"/>
              <a:ext cx="2044260" cy="461665"/>
            </a:xfrm>
            <a:prstGeom prst="rect">
              <a:avLst/>
            </a:prstGeom>
            <a:noFill/>
          </p:spPr>
          <p:txBody>
            <a:bodyPr wrap="square" rtlCol="0">
              <a:spAutoFit/>
            </a:bodyPr>
            <a:lstStyle/>
            <a:p>
              <a:r>
                <a:rPr lang="en-US" sz="1200" dirty="0"/>
                <a:t>Efficient Event Library creation process</a:t>
              </a:r>
            </a:p>
          </p:txBody>
        </p:sp>
        <p:sp>
          <p:nvSpPr>
            <p:cNvPr id="12" name="TextBox 11">
              <a:extLst>
                <a:ext uri="{FF2B5EF4-FFF2-40B4-BE49-F238E27FC236}">
                  <a16:creationId xmlns:a16="http://schemas.microsoft.com/office/drawing/2014/main" id="{67C65AA9-E777-4973-9908-4F3644D58019}"/>
                </a:ext>
              </a:extLst>
            </p:cNvPr>
            <p:cNvSpPr txBox="1"/>
            <p:nvPr/>
          </p:nvSpPr>
          <p:spPr>
            <a:xfrm>
              <a:off x="1495024" y="4061593"/>
              <a:ext cx="2581222" cy="461665"/>
            </a:xfrm>
            <a:prstGeom prst="rect">
              <a:avLst/>
            </a:prstGeom>
            <a:noFill/>
          </p:spPr>
          <p:txBody>
            <a:bodyPr wrap="square" rtlCol="0">
              <a:spAutoFit/>
            </a:bodyPr>
            <a:lstStyle/>
            <a:p>
              <a:r>
                <a:rPr lang="en-US" sz="1200" dirty="0"/>
                <a:t>Exhaustive </a:t>
              </a:r>
              <a:r>
                <a:rPr lang="en-US" sz="1200" b="1" dirty="0"/>
                <a:t>Quality &amp; business intuition </a:t>
              </a:r>
              <a:r>
                <a:rPr lang="en-US" sz="1200" dirty="0"/>
                <a:t>checks</a:t>
              </a:r>
            </a:p>
          </p:txBody>
        </p:sp>
        <p:sp>
          <p:nvSpPr>
            <p:cNvPr id="13" name="TextBox 12">
              <a:extLst>
                <a:ext uri="{FF2B5EF4-FFF2-40B4-BE49-F238E27FC236}">
                  <a16:creationId xmlns:a16="http://schemas.microsoft.com/office/drawing/2014/main" id="{37337025-6DAD-453C-ABCC-8981B8B58D98}"/>
                </a:ext>
              </a:extLst>
            </p:cNvPr>
            <p:cNvSpPr txBox="1"/>
            <p:nvPr/>
          </p:nvSpPr>
          <p:spPr>
            <a:xfrm>
              <a:off x="127803" y="3311690"/>
              <a:ext cx="1795750" cy="646331"/>
            </a:xfrm>
            <a:prstGeom prst="rect">
              <a:avLst/>
            </a:prstGeom>
            <a:noFill/>
          </p:spPr>
          <p:txBody>
            <a:bodyPr wrap="square" rtlCol="0">
              <a:spAutoFit/>
            </a:bodyPr>
            <a:lstStyle/>
            <a:p>
              <a:r>
                <a:rPr lang="en-US" sz="1200" b="1" i="1" dirty="0"/>
                <a:t>30K+ models </a:t>
              </a:r>
              <a:r>
                <a:rPr lang="en-US" sz="1200" dirty="0"/>
                <a:t>using automatic feature selection</a:t>
              </a:r>
            </a:p>
          </p:txBody>
        </p:sp>
      </p:grpSp>
      <p:pic>
        <p:nvPicPr>
          <p:cNvPr id="20" name="Picture 19">
            <a:extLst>
              <a:ext uri="{FF2B5EF4-FFF2-40B4-BE49-F238E27FC236}">
                <a16:creationId xmlns:a16="http://schemas.microsoft.com/office/drawing/2014/main" id="{74D15C64-109B-460B-A13D-38CE98E7F9FE}"/>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2114" y="2552200"/>
            <a:ext cx="2969071" cy="2000551"/>
          </a:xfrm>
          <a:prstGeom prst="rect">
            <a:avLst/>
          </a:prstGeom>
        </p:spPr>
      </p:pic>
      <p:pic>
        <p:nvPicPr>
          <p:cNvPr id="23" name="Picture 22">
            <a:extLst>
              <a:ext uri="{FF2B5EF4-FFF2-40B4-BE49-F238E27FC236}">
                <a16:creationId xmlns:a16="http://schemas.microsoft.com/office/drawing/2014/main" id="{84340B29-A06D-474E-B2B5-561EEEA8C61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1175" t="19600" r="12253" b="29581"/>
          <a:stretch/>
        </p:blipFill>
        <p:spPr>
          <a:xfrm>
            <a:off x="8163133" y="2103130"/>
            <a:ext cx="1328724" cy="951256"/>
          </a:xfrm>
          <a:prstGeom prst="rect">
            <a:avLst/>
          </a:prstGeom>
        </p:spPr>
      </p:pic>
      <p:sp>
        <p:nvSpPr>
          <p:cNvPr id="26" name="TextBox 25">
            <a:extLst>
              <a:ext uri="{FF2B5EF4-FFF2-40B4-BE49-F238E27FC236}">
                <a16:creationId xmlns:a16="http://schemas.microsoft.com/office/drawing/2014/main" id="{DFB90EE4-69E8-4A26-86FB-7A4518DFC5DC}"/>
              </a:ext>
            </a:extLst>
          </p:cNvPr>
          <p:cNvSpPr txBox="1"/>
          <p:nvPr/>
        </p:nvSpPr>
        <p:spPr>
          <a:xfrm>
            <a:off x="5086541" y="2764431"/>
            <a:ext cx="2212558" cy="1446550"/>
          </a:xfrm>
          <a:prstGeom prst="rect">
            <a:avLst/>
          </a:prstGeom>
          <a:noFill/>
        </p:spPr>
        <p:txBody>
          <a:bodyPr wrap="square" rtlCol="0">
            <a:spAutoFit/>
          </a:bodyPr>
          <a:lstStyle/>
          <a:p>
            <a:pPr marL="285750" indent="-285750">
              <a:buFont typeface="Arial" panose="020B0604020202020204" pitchFamily="34" charset="0"/>
              <a:buChar char="•"/>
            </a:pPr>
            <a:r>
              <a:rPr lang="en-US" sz="1100" b="1" dirty="0"/>
              <a:t>360 degree </a:t>
            </a:r>
            <a:r>
              <a:rPr lang="en-US" sz="1100" dirty="0"/>
              <a:t>view of a promotion</a:t>
            </a:r>
          </a:p>
          <a:p>
            <a:pPr marL="285750" indent="-285750">
              <a:buFont typeface="Arial" panose="020B0604020202020204" pitchFamily="34" charset="0"/>
              <a:buChar char="•"/>
            </a:pPr>
            <a:r>
              <a:rPr lang="en-US" sz="1100" dirty="0"/>
              <a:t>Multiple </a:t>
            </a:r>
            <a:r>
              <a:rPr lang="en-US" sz="1100" b="1" dirty="0"/>
              <a:t>quick analysis</a:t>
            </a:r>
            <a:r>
              <a:rPr lang="en-US" sz="1100" dirty="0"/>
              <a:t> on ideal size of display, value of execution etc.</a:t>
            </a:r>
          </a:p>
          <a:p>
            <a:pPr marL="285750" indent="-285750">
              <a:buFont typeface="Arial" panose="020B0604020202020204" pitchFamily="34" charset="0"/>
              <a:buChar char="•"/>
            </a:pPr>
            <a:r>
              <a:rPr lang="en-US" sz="1100" b="1" dirty="0"/>
              <a:t>Tableau</a:t>
            </a:r>
            <a:r>
              <a:rPr lang="en-US" sz="1100" dirty="0"/>
              <a:t> based visualization</a:t>
            </a:r>
          </a:p>
          <a:p>
            <a:endParaRPr lang="en-US" sz="1100" dirty="0"/>
          </a:p>
        </p:txBody>
      </p:sp>
      <p:sp>
        <p:nvSpPr>
          <p:cNvPr id="35" name="TextBox 34">
            <a:extLst>
              <a:ext uri="{FF2B5EF4-FFF2-40B4-BE49-F238E27FC236}">
                <a16:creationId xmlns:a16="http://schemas.microsoft.com/office/drawing/2014/main" id="{1644E76C-DDDC-41BE-9E68-F994CA3B4654}"/>
              </a:ext>
            </a:extLst>
          </p:cNvPr>
          <p:cNvSpPr txBox="1"/>
          <p:nvPr/>
        </p:nvSpPr>
        <p:spPr>
          <a:xfrm>
            <a:off x="9154214" y="2676284"/>
            <a:ext cx="2479954" cy="2308324"/>
          </a:xfrm>
          <a:prstGeom prst="rect">
            <a:avLst/>
          </a:prstGeom>
          <a:noFill/>
        </p:spPr>
        <p:txBody>
          <a:bodyPr wrap="square" rtlCol="0">
            <a:spAutoFit/>
          </a:bodyPr>
          <a:lstStyle/>
          <a:p>
            <a:pPr marL="285750" indent="-285750">
              <a:buFont typeface="Arial" panose="020B0604020202020204" pitchFamily="34" charset="0"/>
              <a:buChar char="•"/>
            </a:pPr>
            <a:r>
              <a:rPr lang="en-US" sz="1200" b="1" dirty="0"/>
              <a:t>Monthly Action Insights </a:t>
            </a:r>
            <a:r>
              <a:rPr lang="en-US" sz="1200" dirty="0"/>
              <a:t>session with </a:t>
            </a:r>
            <a:r>
              <a:rPr lang="en-US" sz="1200" b="1" dirty="0"/>
              <a:t>200+ retailers </a:t>
            </a:r>
            <a:r>
              <a:rPr lang="en-US" sz="1200" dirty="0"/>
              <a:t>to educate them on running successful promotions</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Scorecard</a:t>
            </a:r>
            <a:r>
              <a:rPr lang="en-US" sz="1200" dirty="0"/>
              <a:t> evaluation to check promotion compliance</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Annual Planning Symposium</a:t>
            </a:r>
            <a:r>
              <a:rPr lang="en-US" sz="1200" dirty="0"/>
              <a:t> to help retailer plan their promotions based off the imperatives</a:t>
            </a:r>
          </a:p>
        </p:txBody>
      </p:sp>
      <p:grpSp>
        <p:nvGrpSpPr>
          <p:cNvPr id="36" name="Group 35">
            <a:extLst>
              <a:ext uri="{FF2B5EF4-FFF2-40B4-BE49-F238E27FC236}">
                <a16:creationId xmlns:a16="http://schemas.microsoft.com/office/drawing/2014/main" id="{EFB46A62-0363-4FA3-AF62-C07B2C9C1AF4}"/>
              </a:ext>
            </a:extLst>
          </p:cNvPr>
          <p:cNvGrpSpPr/>
          <p:nvPr/>
        </p:nvGrpSpPr>
        <p:grpSpPr>
          <a:xfrm>
            <a:off x="5962939" y="2016375"/>
            <a:ext cx="4278797" cy="532439"/>
            <a:chOff x="5514102" y="4125438"/>
            <a:chExt cx="2359932" cy="532439"/>
          </a:xfrm>
        </p:grpSpPr>
        <p:cxnSp>
          <p:nvCxnSpPr>
            <p:cNvPr id="37" name="Straight Arrow Connector 36">
              <a:extLst>
                <a:ext uri="{FF2B5EF4-FFF2-40B4-BE49-F238E27FC236}">
                  <a16:creationId xmlns:a16="http://schemas.microsoft.com/office/drawing/2014/main" id="{E695C2C1-6A42-4AFA-8430-C73D0971CAC0}"/>
                </a:ext>
              </a:extLst>
            </p:cNvPr>
            <p:cNvCxnSpPr/>
            <p:nvPr/>
          </p:nvCxnSpPr>
          <p:spPr bwMode="auto">
            <a:xfrm>
              <a:off x="7874034" y="4125438"/>
              <a:ext cx="0" cy="532439"/>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38" name="Straight Connector 37">
              <a:extLst>
                <a:ext uri="{FF2B5EF4-FFF2-40B4-BE49-F238E27FC236}">
                  <a16:creationId xmlns:a16="http://schemas.microsoft.com/office/drawing/2014/main" id="{688F8FC8-14F1-4FB3-B273-64DD4EE9220E}"/>
                </a:ext>
              </a:extLst>
            </p:cNvPr>
            <p:cNvCxnSpPr/>
            <p:nvPr/>
          </p:nvCxnSpPr>
          <p:spPr bwMode="auto">
            <a:xfrm>
              <a:off x="5517352" y="4126874"/>
              <a:ext cx="2356682" cy="293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71624726-0CEF-446E-8840-508DB316D1A6}"/>
                </a:ext>
              </a:extLst>
            </p:cNvPr>
            <p:cNvCxnSpPr/>
            <p:nvPr/>
          </p:nvCxnSpPr>
          <p:spPr bwMode="auto">
            <a:xfrm>
              <a:off x="5514102" y="4125438"/>
              <a:ext cx="3250" cy="528069"/>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cxnSp>
        <p:nvCxnSpPr>
          <p:cNvPr id="57" name="Straight Connector 56">
            <a:extLst>
              <a:ext uri="{FF2B5EF4-FFF2-40B4-BE49-F238E27FC236}">
                <a16:creationId xmlns:a16="http://schemas.microsoft.com/office/drawing/2014/main" id="{06233FF5-B8BE-482E-B6C7-242BD3284B3B}"/>
              </a:ext>
            </a:extLst>
          </p:cNvPr>
          <p:cNvCxnSpPr>
            <a:cxnSpLocks/>
          </p:cNvCxnSpPr>
          <p:nvPr/>
        </p:nvCxnSpPr>
        <p:spPr>
          <a:xfrm>
            <a:off x="4009743" y="1647345"/>
            <a:ext cx="0" cy="3680757"/>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6244DF6-8ED5-4B49-AB01-F30594EF382F}"/>
              </a:ext>
            </a:extLst>
          </p:cNvPr>
          <p:cNvCxnSpPr>
            <a:cxnSpLocks/>
          </p:cNvCxnSpPr>
          <p:nvPr/>
        </p:nvCxnSpPr>
        <p:spPr>
          <a:xfrm>
            <a:off x="7852179" y="1630688"/>
            <a:ext cx="0" cy="3652707"/>
          </a:xfrm>
          <a:prstGeom prst="line">
            <a:avLst/>
          </a:prstGeom>
          <a:ln>
            <a:prstDash val="dash"/>
          </a:ln>
        </p:spPr>
        <p:style>
          <a:lnRef idx="1">
            <a:schemeClr val="accent2"/>
          </a:lnRef>
          <a:fillRef idx="0">
            <a:schemeClr val="accent2"/>
          </a:fillRef>
          <a:effectRef idx="0">
            <a:schemeClr val="accent2"/>
          </a:effectRef>
          <a:fontRef idx="minor">
            <a:schemeClr val="tx1"/>
          </a:fontRef>
        </p:style>
      </p:cxnSp>
      <p:graphicFrame>
        <p:nvGraphicFramePr>
          <p:cNvPr id="60" name="Content Placeholder 4">
            <a:extLst>
              <a:ext uri="{FF2B5EF4-FFF2-40B4-BE49-F238E27FC236}">
                <a16:creationId xmlns:a16="http://schemas.microsoft.com/office/drawing/2014/main" id="{07371752-C8B2-442E-BFFA-40EE70E14E67}"/>
              </a:ext>
            </a:extLst>
          </p:cNvPr>
          <p:cNvGraphicFramePr>
            <a:graphicFrameLocks/>
          </p:cNvGraphicFramePr>
          <p:nvPr>
            <p:extLst>
              <p:ext uri="{D42A27DB-BD31-4B8C-83A1-F6EECF244321}">
                <p14:modId xmlns:p14="http://schemas.microsoft.com/office/powerpoint/2010/main" val="3942924424"/>
              </p:ext>
            </p:extLst>
          </p:nvPr>
        </p:nvGraphicFramePr>
        <p:xfrm>
          <a:off x="21266" y="1176258"/>
          <a:ext cx="12161478" cy="4222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TextBox 5">
            <a:extLst>
              <a:ext uri="{FF2B5EF4-FFF2-40B4-BE49-F238E27FC236}">
                <a16:creationId xmlns:a16="http://schemas.microsoft.com/office/drawing/2014/main" id="{157E415F-E18F-491D-8357-07222C22577E}"/>
              </a:ext>
            </a:extLst>
          </p:cNvPr>
          <p:cNvSpPr txBox="1"/>
          <p:nvPr/>
        </p:nvSpPr>
        <p:spPr>
          <a:xfrm>
            <a:off x="249395" y="5677791"/>
            <a:ext cx="11640222" cy="461665"/>
          </a:xfrm>
          <a:prstGeom prst="rect">
            <a:avLst/>
          </a:prstGeom>
          <a:solidFill>
            <a:schemeClr val="bg2">
              <a:lumMod val="95000"/>
            </a:schemeClr>
          </a:solidFill>
        </p:spPr>
        <p:txBody>
          <a:bodyPr wrap="square" rtlCol="0">
            <a:spAutoFit/>
          </a:bodyPr>
          <a:lstStyle/>
          <a:p>
            <a:pPr algn="ctr" fontAlgn="base">
              <a:spcBef>
                <a:spcPts val="25"/>
              </a:spcBef>
              <a:spcAft>
                <a:spcPct val="0"/>
              </a:spcAft>
            </a:pPr>
            <a:r>
              <a:rPr lang="en-US" sz="1200" dirty="0">
                <a:latin typeface="Arial" panose="020B0604020202020204" pitchFamily="34" charset="0"/>
                <a:cs typeface="Arial" panose="020B0604020202020204" pitchFamily="34" charset="0"/>
              </a:rPr>
              <a:t>Increased Velocity of Delivery with Bi-weekly &amp; Quarterly refreshes | Working in conjunction with multiple stakeholders &amp; across different platforms |</a:t>
            </a:r>
          </a:p>
          <a:p>
            <a:pPr algn="ctr" fontAlgn="base">
              <a:spcBef>
                <a:spcPts val="25"/>
              </a:spcBef>
              <a:spcAft>
                <a:spcPct val="0"/>
              </a:spcAft>
            </a:pPr>
            <a:r>
              <a:rPr lang="en-US" sz="1200" dirty="0">
                <a:latin typeface="Arial" panose="020B0604020202020204" pitchFamily="34" charset="0"/>
                <a:cs typeface="Arial" panose="020B0604020202020204" pitchFamily="34" charset="0"/>
              </a:rPr>
              <a:t>Iterative Engine to incorporate continuous feedback</a:t>
            </a:r>
          </a:p>
        </p:txBody>
      </p:sp>
      <p:sp>
        <p:nvSpPr>
          <p:cNvPr id="62" name="Title 1">
            <a:extLst>
              <a:ext uri="{FF2B5EF4-FFF2-40B4-BE49-F238E27FC236}">
                <a16:creationId xmlns:a16="http://schemas.microsoft.com/office/drawing/2014/main" id="{AA4B8DAE-3139-4E41-BAC3-D08BEDF604D9}"/>
              </a:ext>
            </a:extLst>
          </p:cNvPr>
          <p:cNvSpPr txBox="1">
            <a:spLocks/>
          </p:cNvSpPr>
          <p:nvPr/>
        </p:nvSpPr>
        <p:spPr bwMode="auto">
          <a:xfrm>
            <a:off x="325539" y="25145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latin typeface="Selawik" panose="020B0502040204020203" pitchFamily="34" charset="0"/>
              </a:rPr>
              <a:t>The process of generation &amp; consumption of Waterfall charts is fully streamlined</a:t>
            </a:r>
            <a:br>
              <a:rPr lang="en-US" b="1" kern="0" dirty="0">
                <a:latin typeface="Selawik" panose="020B0502040204020203" pitchFamily="34" charset="0"/>
              </a:rPr>
            </a:br>
            <a:r>
              <a:rPr lang="en-US" sz="2000" kern="0" dirty="0">
                <a:latin typeface="Selawik" panose="020B0502040204020203" pitchFamily="34" charset="0"/>
              </a:rPr>
              <a:t>- efficient data and models creation, user friendly visualizations and end-user communication</a:t>
            </a:r>
          </a:p>
        </p:txBody>
      </p:sp>
    </p:spTree>
    <p:extLst>
      <p:ext uri="{BB962C8B-B14F-4D97-AF65-F5344CB8AC3E}">
        <p14:creationId xmlns:p14="http://schemas.microsoft.com/office/powerpoint/2010/main" val="666116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2"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3"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8146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906977"/>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5"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5"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65956" y="38146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4893844" y="3822701"/>
            <a:ext cx="1607553" cy="445551"/>
            <a:chOff x="265122" y="1728991"/>
            <a:chExt cx="1607553" cy="445551"/>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265122" y="1747368"/>
              <a:ext cx="1155522" cy="411996"/>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7124" y="1728991"/>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0F2DC10D-9B06-48B2-867E-8A88DA037208}"/>
              </a:ext>
            </a:extLst>
          </p:cNvPr>
          <p:cNvSpPr txBox="1"/>
          <p:nvPr/>
        </p:nvSpPr>
        <p:spPr>
          <a:xfrm>
            <a:off x="4653569" y="3906977"/>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sp>
        <p:nvSpPr>
          <p:cNvPr id="135" name="Freeform 45">
            <a:extLst>
              <a:ext uri="{FF2B5EF4-FFF2-40B4-BE49-F238E27FC236}">
                <a16:creationId xmlns:a16="http://schemas.microsoft.com/office/drawing/2014/main" id="{5D66577D-9068-4764-96B9-23553BB2550E}"/>
              </a:ext>
            </a:extLst>
          </p:cNvPr>
          <p:cNvSpPr>
            <a:spLocks noEditPoints="1"/>
          </p:cNvSpPr>
          <p:nvPr/>
        </p:nvSpPr>
        <p:spPr bwMode="auto">
          <a:xfrm>
            <a:off x="568342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Freeform 45">
            <a:extLst>
              <a:ext uri="{FF2B5EF4-FFF2-40B4-BE49-F238E27FC236}">
                <a16:creationId xmlns:a16="http://schemas.microsoft.com/office/drawing/2014/main" id="{57125E93-D2DC-4C80-87AD-EDF1B67F056E}"/>
              </a:ext>
            </a:extLst>
          </p:cNvPr>
          <p:cNvSpPr>
            <a:spLocks noEditPoints="1"/>
          </p:cNvSpPr>
          <p:nvPr/>
        </p:nvSpPr>
        <p:spPr bwMode="auto">
          <a:xfrm>
            <a:off x="3752632"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891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animEffect transition="in" filter="fade">
                                      <p:cBhvr>
                                        <p:cTn id="9" dur="500"/>
                                        <p:tgtEl>
                                          <p:spTgt spid="13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p:cTn id="12" dur="500" fill="hold"/>
                                        <p:tgtEl>
                                          <p:spTgt spid="141"/>
                                        </p:tgtEl>
                                        <p:attrNameLst>
                                          <p:attrName>ppt_w</p:attrName>
                                        </p:attrNameLst>
                                      </p:cBhvr>
                                      <p:tavLst>
                                        <p:tav tm="0">
                                          <p:val>
                                            <p:fltVal val="0"/>
                                          </p:val>
                                        </p:tav>
                                        <p:tav tm="100000">
                                          <p:val>
                                            <p:strVal val="#ppt_w"/>
                                          </p:val>
                                        </p:tav>
                                      </p:tavLst>
                                    </p:anim>
                                    <p:anim calcmode="lin" valueType="num">
                                      <p:cBhvr>
                                        <p:cTn id="13" dur="500" fill="hold"/>
                                        <p:tgtEl>
                                          <p:spTgt spid="141"/>
                                        </p:tgtEl>
                                        <p:attrNameLst>
                                          <p:attrName>ppt_h</p:attrName>
                                        </p:attrNameLst>
                                      </p:cBhvr>
                                      <p:tavLst>
                                        <p:tav tm="0">
                                          <p:val>
                                            <p:fltVal val="0"/>
                                          </p:val>
                                        </p:tav>
                                        <p:tav tm="100000">
                                          <p:val>
                                            <p:strVal val="#ppt_h"/>
                                          </p:val>
                                        </p:tav>
                                      </p:tavLst>
                                    </p:anim>
                                    <p:animEffect transition="in" filter="fade">
                                      <p:cBhvr>
                                        <p:cTn id="14" dur="500"/>
                                        <p:tgtEl>
                                          <p:spTgt spid="141"/>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641A3-43A0-43DB-9600-D4EC32AE64DB}"/>
              </a:ext>
            </a:extLst>
          </p:cNvPr>
          <p:cNvSpPr txBox="1"/>
          <p:nvPr/>
        </p:nvSpPr>
        <p:spPr>
          <a:xfrm>
            <a:off x="620233" y="1318437"/>
            <a:ext cx="10951534" cy="369332"/>
          </a:xfrm>
          <a:prstGeom prst="rect">
            <a:avLst/>
          </a:prstGeom>
          <a:noFill/>
        </p:spPr>
        <p:txBody>
          <a:bodyPr wrap="square" rtlCol="0">
            <a:spAutoFit/>
          </a:bodyPr>
          <a:lstStyle/>
          <a:p>
            <a:r>
              <a:rPr lang="en-US" dirty="0"/>
              <a:t>A subset of independent variables are modelled to create a simulation tool to explore promotion scenarios </a:t>
            </a:r>
          </a:p>
        </p:txBody>
      </p:sp>
      <p:sp>
        <p:nvSpPr>
          <p:cNvPr id="12" name="Title 1">
            <a:extLst>
              <a:ext uri="{FF2B5EF4-FFF2-40B4-BE49-F238E27FC236}">
                <a16:creationId xmlns:a16="http://schemas.microsoft.com/office/drawing/2014/main" id="{3AE4E383-D742-4F28-B242-DB7EB90989BE}"/>
              </a:ext>
            </a:extLst>
          </p:cNvPr>
          <p:cNvSpPr txBox="1">
            <a:spLocks/>
          </p:cNvSpPr>
          <p:nvPr/>
        </p:nvSpPr>
        <p:spPr bwMode="auto">
          <a:xfrm>
            <a:off x="325539" y="342329"/>
            <a:ext cx="1172548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latin typeface="Selawik" panose="020B0502040204020203" pitchFamily="34" charset="0"/>
              </a:rPr>
              <a:t>Plan Advisor model helps the RGM team in rolling out annual plans </a:t>
            </a:r>
          </a:p>
          <a:p>
            <a:r>
              <a:rPr lang="en-US" sz="2000" dirty="0">
                <a:latin typeface="Selawik" panose="020B0502040204020203" pitchFamily="34" charset="0"/>
              </a:rPr>
              <a:t>by simulating</a:t>
            </a:r>
            <a:r>
              <a:rPr lang="en-US" sz="2400" b="1" kern="0" dirty="0">
                <a:latin typeface="Selawik" panose="020B0502040204020203" pitchFamily="34" charset="0"/>
              </a:rPr>
              <a:t> </a:t>
            </a:r>
            <a:r>
              <a:rPr lang="en-US" sz="2000" kern="0" dirty="0">
                <a:latin typeface="Selawik" panose="020B0502040204020203" pitchFamily="34" charset="0"/>
              </a:rPr>
              <a:t>different scenarios of controllable parameters</a:t>
            </a:r>
          </a:p>
        </p:txBody>
      </p:sp>
      <p:pic>
        <p:nvPicPr>
          <p:cNvPr id="14" name="Picture 13">
            <a:extLst>
              <a:ext uri="{FF2B5EF4-FFF2-40B4-BE49-F238E27FC236}">
                <a16:creationId xmlns:a16="http://schemas.microsoft.com/office/drawing/2014/main" id="{20AD63BD-D01A-4220-9716-E05A4681E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13" y="3278705"/>
            <a:ext cx="509670" cy="509670"/>
          </a:xfrm>
          <a:prstGeom prst="rect">
            <a:avLst/>
          </a:prstGeom>
        </p:spPr>
      </p:pic>
      <p:sp>
        <p:nvSpPr>
          <p:cNvPr id="15" name="TextBox 14">
            <a:extLst>
              <a:ext uri="{FF2B5EF4-FFF2-40B4-BE49-F238E27FC236}">
                <a16:creationId xmlns:a16="http://schemas.microsoft.com/office/drawing/2014/main" id="{81501D00-E11E-4C9B-80DE-5E20CF3CFFA4}"/>
              </a:ext>
            </a:extLst>
          </p:cNvPr>
          <p:cNvSpPr txBox="1"/>
          <p:nvPr/>
        </p:nvSpPr>
        <p:spPr>
          <a:xfrm>
            <a:off x="1929810" y="4462793"/>
            <a:ext cx="8332380" cy="78534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nSpc>
                <a:spcPct val="150000"/>
              </a:lnSpc>
              <a:buFont typeface="Wingdings" panose="05000000000000000000" pitchFamily="2" charset="2"/>
              <a:buChar char="Ø"/>
            </a:pPr>
            <a:r>
              <a:rPr lang="en-US" sz="1600" dirty="0">
                <a:solidFill>
                  <a:schemeClr val="tx1"/>
                </a:solidFill>
              </a:rPr>
              <a:t>All the variables considered are controllable parameters for the planning team</a:t>
            </a:r>
          </a:p>
          <a:p>
            <a:pPr marL="285750" indent="-285750">
              <a:lnSpc>
                <a:spcPct val="150000"/>
              </a:lnSpc>
              <a:buFont typeface="Wingdings" panose="05000000000000000000" pitchFamily="2" charset="2"/>
              <a:buChar char="Ø"/>
            </a:pPr>
            <a:r>
              <a:rPr lang="en-US" sz="1600" dirty="0">
                <a:solidFill>
                  <a:schemeClr val="tx1"/>
                </a:solidFill>
              </a:rPr>
              <a:t>Seasonality and organic growth are incorporated in the model for better volume sales</a:t>
            </a:r>
          </a:p>
        </p:txBody>
      </p:sp>
      <p:pic>
        <p:nvPicPr>
          <p:cNvPr id="16" name="Picture 15">
            <a:extLst>
              <a:ext uri="{FF2B5EF4-FFF2-40B4-BE49-F238E27FC236}">
                <a16:creationId xmlns:a16="http://schemas.microsoft.com/office/drawing/2014/main" id="{B21D89ED-952F-4282-9CB3-FBBFD7BA8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13" y="2334330"/>
            <a:ext cx="497265" cy="497265"/>
          </a:xfrm>
          <a:prstGeom prst="rect">
            <a:avLst/>
          </a:prstGeom>
        </p:spPr>
      </p:pic>
      <p:pic>
        <p:nvPicPr>
          <p:cNvPr id="17" name="Picture 16">
            <a:extLst>
              <a:ext uri="{FF2B5EF4-FFF2-40B4-BE49-F238E27FC236}">
                <a16:creationId xmlns:a16="http://schemas.microsoft.com/office/drawing/2014/main" id="{32B19387-DC3A-4887-9A82-C3577987C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371928"/>
            <a:ext cx="467504" cy="484946"/>
          </a:xfrm>
          <a:prstGeom prst="rect">
            <a:avLst/>
          </a:prstGeom>
        </p:spPr>
      </p:pic>
      <p:pic>
        <p:nvPicPr>
          <p:cNvPr id="18" name="Picture 17">
            <a:extLst>
              <a:ext uri="{FF2B5EF4-FFF2-40B4-BE49-F238E27FC236}">
                <a16:creationId xmlns:a16="http://schemas.microsoft.com/office/drawing/2014/main" id="{0BBCBB11-FD96-416A-8684-F3101B59F1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144" y="2335694"/>
            <a:ext cx="602255" cy="611592"/>
          </a:xfrm>
          <a:prstGeom prst="rect">
            <a:avLst/>
          </a:prstGeom>
        </p:spPr>
      </p:pic>
      <p:sp>
        <p:nvSpPr>
          <p:cNvPr id="19" name="Text Placeholder 3">
            <a:extLst>
              <a:ext uri="{FF2B5EF4-FFF2-40B4-BE49-F238E27FC236}">
                <a16:creationId xmlns:a16="http://schemas.microsoft.com/office/drawing/2014/main" id="{F72C61F8-E04F-422F-B4F6-A6A3CA7176C4}"/>
              </a:ext>
            </a:extLst>
          </p:cNvPr>
          <p:cNvSpPr txBox="1">
            <a:spLocks/>
          </p:cNvSpPr>
          <p:nvPr/>
        </p:nvSpPr>
        <p:spPr>
          <a:xfrm>
            <a:off x="2523284" y="2700779"/>
            <a:ext cx="404022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200" dirty="0">
                <a:latin typeface="Calibri" panose="020F0502020204030204" pitchFamily="34" charset="0"/>
                <a:cs typeface="Calibri" panose="020F0502020204030204" pitchFamily="34" charset="0"/>
              </a:rPr>
              <a:t>Price of the product in a week</a:t>
            </a:r>
            <a:endParaRPr lang="en-US"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0" name="Text Placeholder 3">
            <a:extLst>
              <a:ext uri="{FF2B5EF4-FFF2-40B4-BE49-F238E27FC236}">
                <a16:creationId xmlns:a16="http://schemas.microsoft.com/office/drawing/2014/main" id="{F3CAD072-8052-40AD-ABA3-25D1817A1520}"/>
              </a:ext>
            </a:extLst>
          </p:cNvPr>
          <p:cNvSpPr txBox="1">
            <a:spLocks/>
          </p:cNvSpPr>
          <p:nvPr/>
        </p:nvSpPr>
        <p:spPr>
          <a:xfrm>
            <a:off x="6741642" y="2740830"/>
            <a:ext cx="404022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200" dirty="0">
                <a:latin typeface="Calibri" panose="020F0502020204030204" pitchFamily="34" charset="0"/>
                <a:cs typeface="Calibri" panose="020F0502020204030204" pitchFamily="34" charset="0"/>
              </a:rPr>
              <a:t>Numeric index that represents the seasonality of a week</a:t>
            </a:r>
            <a:endParaRPr lang="en-US"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1" name="Text Placeholder 3">
            <a:extLst>
              <a:ext uri="{FF2B5EF4-FFF2-40B4-BE49-F238E27FC236}">
                <a16:creationId xmlns:a16="http://schemas.microsoft.com/office/drawing/2014/main" id="{2691B919-91C6-43EC-9443-3A81D1BC8733}"/>
              </a:ext>
            </a:extLst>
          </p:cNvPr>
          <p:cNvSpPr txBox="1">
            <a:spLocks/>
          </p:cNvSpPr>
          <p:nvPr/>
        </p:nvSpPr>
        <p:spPr>
          <a:xfrm>
            <a:off x="2496703" y="3618573"/>
            <a:ext cx="3243697"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200" dirty="0">
                <a:latin typeface="Calibri" panose="020F0502020204030204" pitchFamily="34" charset="0"/>
                <a:cs typeface="Calibri" panose="020F0502020204030204" pitchFamily="34" charset="0"/>
              </a:rPr>
              <a:t>Continuous variable to capture the organic growth</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of the product</a:t>
            </a:r>
            <a:endParaRPr lang="en-US"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2" name="Text Placeholder 3">
            <a:extLst>
              <a:ext uri="{FF2B5EF4-FFF2-40B4-BE49-F238E27FC236}">
                <a16:creationId xmlns:a16="http://schemas.microsoft.com/office/drawing/2014/main" id="{E148DB19-B857-45D5-BEA2-94512027B081}"/>
              </a:ext>
            </a:extLst>
          </p:cNvPr>
          <p:cNvSpPr txBox="1">
            <a:spLocks/>
          </p:cNvSpPr>
          <p:nvPr/>
        </p:nvSpPr>
        <p:spPr>
          <a:xfrm>
            <a:off x="6742665" y="3676024"/>
            <a:ext cx="4651508"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200" dirty="0">
                <a:solidFill>
                  <a:schemeClr val="tx1"/>
                </a:solidFill>
                <a:latin typeface="Calibri" panose="020F0502020204030204" pitchFamily="34" charset="0"/>
                <a:cs typeface="Calibri" panose="020F0502020204030204" pitchFamily="34" charset="0"/>
              </a:rPr>
              <a:t>Flag to indicate if the promotion is featured</a:t>
            </a:r>
          </a:p>
        </p:txBody>
      </p:sp>
      <p:sp>
        <p:nvSpPr>
          <p:cNvPr id="23" name="Text Placeholder 3">
            <a:extLst>
              <a:ext uri="{FF2B5EF4-FFF2-40B4-BE49-F238E27FC236}">
                <a16:creationId xmlns:a16="http://schemas.microsoft.com/office/drawing/2014/main" id="{EEBE0743-1F27-45C5-A783-5B51E10AF66F}"/>
              </a:ext>
            </a:extLst>
          </p:cNvPr>
          <p:cNvSpPr txBox="1">
            <a:spLocks/>
          </p:cNvSpPr>
          <p:nvPr/>
        </p:nvSpPr>
        <p:spPr>
          <a:xfrm>
            <a:off x="6731010" y="3429000"/>
            <a:ext cx="1018869"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600" b="1" dirty="0">
                <a:latin typeface="Calibri" panose="020F0502020204030204" pitchFamily="34" charset="0"/>
                <a:cs typeface="Calibri" panose="020F0502020204030204" pitchFamily="34" charset="0"/>
              </a:rPr>
              <a:t>ACV feature</a:t>
            </a:r>
          </a:p>
        </p:txBody>
      </p:sp>
      <p:sp>
        <p:nvSpPr>
          <p:cNvPr id="24" name="Text Placeholder 3">
            <a:extLst>
              <a:ext uri="{FF2B5EF4-FFF2-40B4-BE49-F238E27FC236}">
                <a16:creationId xmlns:a16="http://schemas.microsoft.com/office/drawing/2014/main" id="{BA5D8682-FB5C-465D-9729-123DCFE69725}"/>
              </a:ext>
            </a:extLst>
          </p:cNvPr>
          <p:cNvSpPr txBox="1">
            <a:spLocks/>
          </p:cNvSpPr>
          <p:nvPr/>
        </p:nvSpPr>
        <p:spPr>
          <a:xfrm>
            <a:off x="6731010" y="2522160"/>
            <a:ext cx="1489190"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00" b="1" dirty="0">
                <a:latin typeface="Calibri" panose="020F0502020204030204" pitchFamily="34" charset="0"/>
                <a:cs typeface="Calibri" panose="020F0502020204030204" pitchFamily="34" charset="0"/>
              </a:rPr>
              <a:t>Seasonality Index</a:t>
            </a:r>
            <a:endPar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endParaRPr>
          </a:p>
        </p:txBody>
      </p:sp>
      <p:sp>
        <p:nvSpPr>
          <p:cNvPr id="25" name="Text Placeholder 3">
            <a:extLst>
              <a:ext uri="{FF2B5EF4-FFF2-40B4-BE49-F238E27FC236}">
                <a16:creationId xmlns:a16="http://schemas.microsoft.com/office/drawing/2014/main" id="{A5F6329D-C609-4ECA-8725-4E840DC35D7B}"/>
              </a:ext>
            </a:extLst>
          </p:cNvPr>
          <p:cNvSpPr txBox="1">
            <a:spLocks/>
          </p:cNvSpPr>
          <p:nvPr/>
        </p:nvSpPr>
        <p:spPr>
          <a:xfrm>
            <a:off x="2492051" y="3382181"/>
            <a:ext cx="856005"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600" b="1" dirty="0">
                <a:latin typeface="Calibri" panose="020F0502020204030204" pitchFamily="34" charset="0"/>
                <a:cs typeface="Calibri" panose="020F0502020204030204" pitchFamily="34" charset="0"/>
              </a:rPr>
              <a:t>DNA Time</a:t>
            </a:r>
          </a:p>
        </p:txBody>
      </p:sp>
      <p:sp>
        <p:nvSpPr>
          <p:cNvPr id="26" name="Text Placeholder 3">
            <a:extLst>
              <a:ext uri="{FF2B5EF4-FFF2-40B4-BE49-F238E27FC236}">
                <a16:creationId xmlns:a16="http://schemas.microsoft.com/office/drawing/2014/main" id="{ABC5242E-2E1E-4863-9944-DE1FE4138B20}"/>
              </a:ext>
            </a:extLst>
          </p:cNvPr>
          <p:cNvSpPr txBox="1">
            <a:spLocks/>
          </p:cNvSpPr>
          <p:nvPr/>
        </p:nvSpPr>
        <p:spPr>
          <a:xfrm>
            <a:off x="2523283" y="2471475"/>
            <a:ext cx="421590"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600" b="1" dirty="0">
                <a:latin typeface="Calibri" panose="020F0502020204030204" pitchFamily="34" charset="0"/>
                <a:cs typeface="Calibri" panose="020F0502020204030204" pitchFamily="34" charset="0"/>
              </a:rPr>
              <a:t>Price</a:t>
            </a:r>
            <a:endPar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766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5FBE-434D-4DA9-8532-4901799C8A9A}"/>
              </a:ext>
            </a:extLst>
          </p:cNvPr>
          <p:cNvSpPr>
            <a:spLocks noGrp="1"/>
          </p:cNvSpPr>
          <p:nvPr>
            <p:ph type="title"/>
          </p:nvPr>
        </p:nvSpPr>
        <p:spPr>
          <a:xfrm>
            <a:off x="335597" y="337811"/>
            <a:ext cx="11725484" cy="677108"/>
          </a:xfrm>
        </p:spPr>
        <p:txBody>
          <a:bodyPr/>
          <a:lstStyle/>
          <a:p>
            <a:r>
              <a:rPr lang="en-US" sz="2400" b="1" dirty="0">
                <a:latin typeface="Selawik" panose="020B0502040204020203" pitchFamily="34" charset="0"/>
              </a:rPr>
              <a:t>Plan Advisor and Integrated Algorithm </a:t>
            </a:r>
            <a:br>
              <a:rPr lang="en-US" sz="2400" b="1" dirty="0">
                <a:latin typeface="Selawik" panose="020B0502040204020203" pitchFamily="34" charset="0"/>
              </a:rPr>
            </a:br>
            <a:r>
              <a:rPr lang="en-US" sz="2000" dirty="0">
                <a:latin typeface="Selawik" panose="020B0502040204020203" pitchFamily="34" charset="0"/>
              </a:rPr>
              <a:t>are built individually to meet their goals of forecasting and attribution respectively</a:t>
            </a:r>
          </a:p>
        </p:txBody>
      </p:sp>
      <p:cxnSp>
        <p:nvCxnSpPr>
          <p:cNvPr id="3" name="Straight Connector 2">
            <a:extLst>
              <a:ext uri="{FF2B5EF4-FFF2-40B4-BE49-F238E27FC236}">
                <a16:creationId xmlns:a16="http://schemas.microsoft.com/office/drawing/2014/main" id="{067C3B73-99CE-413A-A360-7979AFAE6F04}"/>
              </a:ext>
            </a:extLst>
          </p:cNvPr>
          <p:cNvCxnSpPr/>
          <p:nvPr/>
        </p:nvCxnSpPr>
        <p:spPr>
          <a:xfrm>
            <a:off x="6102952" y="2239416"/>
            <a:ext cx="0" cy="438912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D3C75C8-BE41-4DCD-AE73-A174AC68377D}"/>
              </a:ext>
            </a:extLst>
          </p:cNvPr>
          <p:cNvGrpSpPr/>
          <p:nvPr/>
        </p:nvGrpSpPr>
        <p:grpSpPr>
          <a:xfrm>
            <a:off x="1320800" y="3131819"/>
            <a:ext cx="9564303" cy="487680"/>
            <a:chOff x="990600" y="1809750"/>
            <a:chExt cx="7173227" cy="365760"/>
          </a:xfrm>
        </p:grpSpPr>
        <p:sp>
          <p:nvSpPr>
            <p:cNvPr id="5" name="Oval 4">
              <a:extLst>
                <a:ext uri="{FF2B5EF4-FFF2-40B4-BE49-F238E27FC236}">
                  <a16:creationId xmlns:a16="http://schemas.microsoft.com/office/drawing/2014/main" id="{03C7B4DF-4860-47CE-9F8E-54C287346CB8}"/>
                </a:ext>
              </a:extLst>
            </p:cNvPr>
            <p:cNvSpPr/>
            <p:nvPr/>
          </p:nvSpPr>
          <p:spPr>
            <a:xfrm>
              <a:off x="990600" y="1809750"/>
              <a:ext cx="365760" cy="365760"/>
            </a:xfrm>
            <a:prstGeom prst="ellipse">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sp>
          <p:nvSpPr>
            <p:cNvPr id="6" name="Rectangle 5">
              <a:extLst>
                <a:ext uri="{FF2B5EF4-FFF2-40B4-BE49-F238E27FC236}">
                  <a16:creationId xmlns:a16="http://schemas.microsoft.com/office/drawing/2014/main" id="{AF257B84-279A-43EC-BDF6-91999BB5E808}"/>
                </a:ext>
              </a:extLst>
            </p:cNvPr>
            <p:cNvSpPr/>
            <p:nvPr/>
          </p:nvSpPr>
          <p:spPr>
            <a:xfrm>
              <a:off x="1447800" y="1809750"/>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rgbClr val="C00000"/>
                  </a:solidFill>
                </a:rPr>
                <a:t>Attribution model</a:t>
              </a:r>
            </a:p>
          </p:txBody>
        </p:sp>
        <p:sp>
          <p:nvSpPr>
            <p:cNvPr id="7" name="Rectangle 6">
              <a:extLst>
                <a:ext uri="{FF2B5EF4-FFF2-40B4-BE49-F238E27FC236}">
                  <a16:creationId xmlns:a16="http://schemas.microsoft.com/office/drawing/2014/main" id="{17F4BFD7-B457-41E7-AC3D-513023B05296}"/>
                </a:ext>
              </a:extLst>
            </p:cNvPr>
            <p:cNvSpPr/>
            <p:nvPr/>
          </p:nvSpPr>
          <p:spPr>
            <a:xfrm>
              <a:off x="4963427" y="1809750"/>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spcBef>
                  <a:spcPts val="1600"/>
                </a:spcBef>
              </a:pPr>
              <a:r>
                <a:rPr lang="en-US" sz="1467" dirty="0">
                  <a:solidFill>
                    <a:schemeClr val="tx1">
                      <a:lumMod val="85000"/>
                      <a:lumOff val="15000"/>
                    </a:schemeClr>
                  </a:solidFill>
                </a:rPr>
                <a:t>Prediction/forecasting model</a:t>
              </a:r>
            </a:p>
          </p:txBody>
        </p:sp>
        <p:sp>
          <p:nvSpPr>
            <p:cNvPr id="8" name="Oval 7">
              <a:extLst>
                <a:ext uri="{FF2B5EF4-FFF2-40B4-BE49-F238E27FC236}">
                  <a16:creationId xmlns:a16="http://schemas.microsoft.com/office/drawing/2014/main" id="{5CF561CB-2FCD-47C8-B831-4FFF3EA51E4B}"/>
                </a:ext>
              </a:extLst>
            </p:cNvPr>
            <p:cNvSpPr/>
            <p:nvPr/>
          </p:nvSpPr>
          <p:spPr>
            <a:xfrm>
              <a:off x="7798067" y="1809750"/>
              <a:ext cx="365760" cy="365760"/>
            </a:xfrm>
            <a:prstGeom prst="ellipse">
              <a:avLst/>
            </a:prstGeom>
            <a:noFill/>
            <a:ln w="9525">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grpSp>
      <p:grpSp>
        <p:nvGrpSpPr>
          <p:cNvPr id="16" name="Group 15">
            <a:extLst>
              <a:ext uri="{FF2B5EF4-FFF2-40B4-BE49-F238E27FC236}">
                <a16:creationId xmlns:a16="http://schemas.microsoft.com/office/drawing/2014/main" id="{38EA85AC-1990-4FC9-95BE-54873270E8D4}"/>
              </a:ext>
            </a:extLst>
          </p:cNvPr>
          <p:cNvGrpSpPr/>
          <p:nvPr/>
        </p:nvGrpSpPr>
        <p:grpSpPr>
          <a:xfrm>
            <a:off x="1320800" y="4370070"/>
            <a:ext cx="9564303" cy="487680"/>
            <a:chOff x="990600" y="2603015"/>
            <a:chExt cx="7173227" cy="365760"/>
          </a:xfrm>
        </p:grpSpPr>
        <p:grpSp>
          <p:nvGrpSpPr>
            <p:cNvPr id="17" name="Group 16">
              <a:extLst>
                <a:ext uri="{FF2B5EF4-FFF2-40B4-BE49-F238E27FC236}">
                  <a16:creationId xmlns:a16="http://schemas.microsoft.com/office/drawing/2014/main" id="{8EA7504B-5EE6-4BFF-9E83-582DB44062C6}"/>
                </a:ext>
              </a:extLst>
            </p:cNvPr>
            <p:cNvGrpSpPr/>
            <p:nvPr/>
          </p:nvGrpSpPr>
          <p:grpSpPr>
            <a:xfrm>
              <a:off x="990600" y="2603015"/>
              <a:ext cx="365760" cy="365760"/>
              <a:chOff x="990600" y="2603967"/>
              <a:chExt cx="365760" cy="365760"/>
            </a:xfrm>
          </p:grpSpPr>
          <p:sp>
            <p:nvSpPr>
              <p:cNvPr id="21" name="Oval 20">
                <a:extLst>
                  <a:ext uri="{FF2B5EF4-FFF2-40B4-BE49-F238E27FC236}">
                    <a16:creationId xmlns:a16="http://schemas.microsoft.com/office/drawing/2014/main" id="{0A6C3EB9-837B-455B-84F9-CB94E3EB2AF8}"/>
                  </a:ext>
                </a:extLst>
              </p:cNvPr>
              <p:cNvSpPr/>
              <p:nvPr/>
            </p:nvSpPr>
            <p:spPr>
              <a:xfrm>
                <a:off x="990600" y="2603967"/>
                <a:ext cx="365760" cy="365760"/>
              </a:xfrm>
              <a:prstGeom prst="ellipse">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pic>
            <p:nvPicPr>
              <p:cNvPr id="22" name="Picture 21">
                <a:extLst>
                  <a:ext uri="{FF2B5EF4-FFF2-40B4-BE49-F238E27FC236}">
                    <a16:creationId xmlns:a16="http://schemas.microsoft.com/office/drawing/2014/main" id="{BA257A75-0294-4A44-8A79-DB8CE0F6B7E3}"/>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70138" y="2679430"/>
                <a:ext cx="228600" cy="228600"/>
              </a:xfrm>
              <a:prstGeom prst="rect">
                <a:avLst/>
              </a:prstGeom>
            </p:spPr>
          </p:pic>
        </p:grpSp>
        <p:sp>
          <p:nvSpPr>
            <p:cNvPr id="18" name="Rectangle 17">
              <a:extLst>
                <a:ext uri="{FF2B5EF4-FFF2-40B4-BE49-F238E27FC236}">
                  <a16:creationId xmlns:a16="http://schemas.microsoft.com/office/drawing/2014/main" id="{19E1C9BA-6165-4269-B7A0-D261F899F988}"/>
                </a:ext>
              </a:extLst>
            </p:cNvPr>
            <p:cNvSpPr/>
            <p:nvPr/>
          </p:nvSpPr>
          <p:spPr>
            <a:xfrm>
              <a:off x="1447800" y="2603015"/>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rgbClr val="C00000"/>
                  </a:solidFill>
                </a:rPr>
                <a:t>Focus on explainability</a:t>
              </a:r>
            </a:p>
          </p:txBody>
        </p:sp>
        <p:sp>
          <p:nvSpPr>
            <p:cNvPr id="19" name="Rectangle 18">
              <a:extLst>
                <a:ext uri="{FF2B5EF4-FFF2-40B4-BE49-F238E27FC236}">
                  <a16:creationId xmlns:a16="http://schemas.microsoft.com/office/drawing/2014/main" id="{EEE578D2-F800-461C-A4E0-D7F78A0115F1}"/>
                </a:ext>
              </a:extLst>
            </p:cNvPr>
            <p:cNvSpPr/>
            <p:nvPr/>
          </p:nvSpPr>
          <p:spPr>
            <a:xfrm>
              <a:off x="4963427" y="2603015"/>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spcBef>
                  <a:spcPts val="1600"/>
                </a:spcBef>
              </a:pPr>
              <a:r>
                <a:rPr lang="en-US" sz="1467" dirty="0">
                  <a:solidFill>
                    <a:schemeClr val="tx1">
                      <a:lumMod val="85000"/>
                      <a:lumOff val="15000"/>
                    </a:schemeClr>
                  </a:solidFill>
                </a:rPr>
                <a:t>Focus on reliability</a:t>
              </a:r>
            </a:p>
          </p:txBody>
        </p:sp>
        <p:sp>
          <p:nvSpPr>
            <p:cNvPr id="20" name="Oval 19">
              <a:extLst>
                <a:ext uri="{FF2B5EF4-FFF2-40B4-BE49-F238E27FC236}">
                  <a16:creationId xmlns:a16="http://schemas.microsoft.com/office/drawing/2014/main" id="{79BD0C23-283A-4D71-A2CA-45E3F1FB6475}"/>
                </a:ext>
              </a:extLst>
            </p:cNvPr>
            <p:cNvSpPr/>
            <p:nvPr/>
          </p:nvSpPr>
          <p:spPr>
            <a:xfrm>
              <a:off x="7798067" y="2603015"/>
              <a:ext cx="365760" cy="365760"/>
            </a:xfrm>
            <a:prstGeom prst="ellipse">
              <a:avLst/>
            </a:prstGeom>
            <a:noFill/>
            <a:ln w="9525">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grpSp>
      <p:grpSp>
        <p:nvGrpSpPr>
          <p:cNvPr id="23" name="Group 22">
            <a:extLst>
              <a:ext uri="{FF2B5EF4-FFF2-40B4-BE49-F238E27FC236}">
                <a16:creationId xmlns:a16="http://schemas.microsoft.com/office/drawing/2014/main" id="{6F23CDDB-4362-48C2-B2BC-F0392488E3A1}"/>
              </a:ext>
            </a:extLst>
          </p:cNvPr>
          <p:cNvGrpSpPr/>
          <p:nvPr/>
        </p:nvGrpSpPr>
        <p:grpSpPr>
          <a:xfrm>
            <a:off x="1320800" y="4989195"/>
            <a:ext cx="9564303" cy="487680"/>
            <a:chOff x="990600" y="3040904"/>
            <a:chExt cx="7173227" cy="365760"/>
          </a:xfrm>
        </p:grpSpPr>
        <p:sp>
          <p:nvSpPr>
            <p:cNvPr id="24" name="Oval 23">
              <a:extLst>
                <a:ext uri="{FF2B5EF4-FFF2-40B4-BE49-F238E27FC236}">
                  <a16:creationId xmlns:a16="http://schemas.microsoft.com/office/drawing/2014/main" id="{44ABEE94-015C-44E0-9E62-4F4440581E9F}"/>
                </a:ext>
              </a:extLst>
            </p:cNvPr>
            <p:cNvSpPr/>
            <p:nvPr/>
          </p:nvSpPr>
          <p:spPr>
            <a:xfrm>
              <a:off x="990600" y="3040904"/>
              <a:ext cx="365760" cy="365760"/>
            </a:xfrm>
            <a:prstGeom prst="ellipse">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sp>
          <p:nvSpPr>
            <p:cNvPr id="25" name="Rectangle 24">
              <a:extLst>
                <a:ext uri="{FF2B5EF4-FFF2-40B4-BE49-F238E27FC236}">
                  <a16:creationId xmlns:a16="http://schemas.microsoft.com/office/drawing/2014/main" id="{F29BD73D-23C1-4B29-B8C9-B997C8A25E16}"/>
                </a:ext>
              </a:extLst>
            </p:cNvPr>
            <p:cNvSpPr/>
            <p:nvPr/>
          </p:nvSpPr>
          <p:spPr>
            <a:xfrm>
              <a:off x="1447800" y="3040904"/>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rgbClr val="C00000"/>
                  </a:solidFill>
                </a:rPr>
                <a:t>Any factor that quantifies lift is considered</a:t>
              </a:r>
            </a:p>
          </p:txBody>
        </p:sp>
        <p:sp>
          <p:nvSpPr>
            <p:cNvPr id="26" name="Rectangle 25">
              <a:extLst>
                <a:ext uri="{FF2B5EF4-FFF2-40B4-BE49-F238E27FC236}">
                  <a16:creationId xmlns:a16="http://schemas.microsoft.com/office/drawing/2014/main" id="{5E6B7B7B-D4DC-4FE2-A89A-FDA8C612E948}"/>
                </a:ext>
              </a:extLst>
            </p:cNvPr>
            <p:cNvSpPr/>
            <p:nvPr/>
          </p:nvSpPr>
          <p:spPr>
            <a:xfrm>
              <a:off x="4963427" y="3040904"/>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spcBef>
                  <a:spcPts val="1600"/>
                </a:spcBef>
              </a:pPr>
              <a:r>
                <a:rPr lang="en-US" sz="1467" dirty="0">
                  <a:solidFill>
                    <a:schemeClr val="tx1">
                      <a:lumMod val="85000"/>
                      <a:lumOff val="15000"/>
                    </a:schemeClr>
                  </a:solidFill>
                </a:rPr>
                <a:t>Emphasizes on factors that have significant effect on volume sales</a:t>
              </a:r>
            </a:p>
          </p:txBody>
        </p:sp>
        <p:sp>
          <p:nvSpPr>
            <p:cNvPr id="27" name="Oval 26">
              <a:extLst>
                <a:ext uri="{FF2B5EF4-FFF2-40B4-BE49-F238E27FC236}">
                  <a16:creationId xmlns:a16="http://schemas.microsoft.com/office/drawing/2014/main" id="{DFAAFB08-A7BF-41E6-AE5E-859D87323248}"/>
                </a:ext>
              </a:extLst>
            </p:cNvPr>
            <p:cNvSpPr/>
            <p:nvPr/>
          </p:nvSpPr>
          <p:spPr>
            <a:xfrm>
              <a:off x="7798067" y="3040904"/>
              <a:ext cx="365760" cy="365760"/>
            </a:xfrm>
            <a:prstGeom prst="ellipse">
              <a:avLst/>
            </a:prstGeom>
            <a:noFill/>
            <a:ln w="9525">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grpSp>
      <p:grpSp>
        <p:nvGrpSpPr>
          <p:cNvPr id="28" name="Group 27">
            <a:extLst>
              <a:ext uri="{FF2B5EF4-FFF2-40B4-BE49-F238E27FC236}">
                <a16:creationId xmlns:a16="http://schemas.microsoft.com/office/drawing/2014/main" id="{9D62E14C-7D86-4305-A732-44892EE55FBE}"/>
              </a:ext>
            </a:extLst>
          </p:cNvPr>
          <p:cNvGrpSpPr/>
          <p:nvPr/>
        </p:nvGrpSpPr>
        <p:grpSpPr>
          <a:xfrm>
            <a:off x="1320799" y="2341354"/>
            <a:ext cx="4267200" cy="487680"/>
            <a:chOff x="990600" y="1202323"/>
            <a:chExt cx="3200400" cy="365760"/>
          </a:xfrm>
        </p:grpSpPr>
        <p:sp>
          <p:nvSpPr>
            <p:cNvPr id="29" name="TextBox 28">
              <a:extLst>
                <a:ext uri="{FF2B5EF4-FFF2-40B4-BE49-F238E27FC236}">
                  <a16:creationId xmlns:a16="http://schemas.microsoft.com/office/drawing/2014/main" id="{7F6076A5-3B67-4C3C-9503-B23607EC28EB}"/>
                </a:ext>
              </a:extLst>
            </p:cNvPr>
            <p:cNvSpPr txBox="1"/>
            <p:nvPr/>
          </p:nvSpPr>
          <p:spPr>
            <a:xfrm>
              <a:off x="990600" y="1202323"/>
              <a:ext cx="3200400" cy="365760"/>
            </a:xfrm>
            <a:prstGeom prst="rect">
              <a:avLst/>
            </a:prstGeom>
            <a:noFill/>
            <a:ln>
              <a:solidFill>
                <a:srgbClr val="C00000"/>
              </a:solidFill>
            </a:ln>
          </p:spPr>
          <p:txBody>
            <a:bodyPr wrap="square" lIns="0" tIns="0" rIns="0" bIns="0" rtlCol="0" anchor="ctr">
              <a:noAutofit/>
            </a:bodyPr>
            <a:lstStyle/>
            <a:p>
              <a:pPr algn="ctr"/>
              <a:r>
                <a:rPr lang="en-US" sz="2133" b="1" dirty="0">
                  <a:solidFill>
                    <a:srgbClr val="C00000"/>
                  </a:solidFill>
                </a:rPr>
                <a:t>Integrated Algorithm</a:t>
              </a:r>
            </a:p>
          </p:txBody>
        </p:sp>
        <p:sp>
          <p:nvSpPr>
            <p:cNvPr id="30" name="Right Triangle 29">
              <a:extLst>
                <a:ext uri="{FF2B5EF4-FFF2-40B4-BE49-F238E27FC236}">
                  <a16:creationId xmlns:a16="http://schemas.microsoft.com/office/drawing/2014/main" id="{95838C34-346D-4357-A273-CB97694DEEFD}"/>
                </a:ext>
              </a:extLst>
            </p:cNvPr>
            <p:cNvSpPr/>
            <p:nvPr/>
          </p:nvSpPr>
          <p:spPr>
            <a:xfrm rot="5400000" flipH="1">
              <a:off x="990600" y="1430923"/>
              <a:ext cx="137160" cy="13716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C00000"/>
                </a:solidFill>
              </a:endParaRPr>
            </a:p>
          </p:txBody>
        </p:sp>
      </p:grpSp>
      <p:grpSp>
        <p:nvGrpSpPr>
          <p:cNvPr id="31" name="Group 30">
            <a:extLst>
              <a:ext uri="{FF2B5EF4-FFF2-40B4-BE49-F238E27FC236}">
                <a16:creationId xmlns:a16="http://schemas.microsoft.com/office/drawing/2014/main" id="{4187E8C0-C5CE-4BF4-ADB2-FC21B9E0069B}"/>
              </a:ext>
            </a:extLst>
          </p:cNvPr>
          <p:cNvGrpSpPr/>
          <p:nvPr/>
        </p:nvGrpSpPr>
        <p:grpSpPr>
          <a:xfrm>
            <a:off x="6617902" y="2341354"/>
            <a:ext cx="4264167" cy="487680"/>
            <a:chOff x="4963427" y="1188720"/>
            <a:chExt cx="3198125" cy="365760"/>
          </a:xfrm>
        </p:grpSpPr>
        <p:sp>
          <p:nvSpPr>
            <p:cNvPr id="32" name="TextBox 31">
              <a:extLst>
                <a:ext uri="{FF2B5EF4-FFF2-40B4-BE49-F238E27FC236}">
                  <a16:creationId xmlns:a16="http://schemas.microsoft.com/office/drawing/2014/main" id="{AC33CDDF-0CFD-4F6A-8D4F-C6A0209DA9DD}"/>
                </a:ext>
              </a:extLst>
            </p:cNvPr>
            <p:cNvSpPr txBox="1"/>
            <p:nvPr/>
          </p:nvSpPr>
          <p:spPr>
            <a:xfrm>
              <a:off x="4963427" y="1188720"/>
              <a:ext cx="3198125" cy="365760"/>
            </a:xfrm>
            <a:prstGeom prst="rect">
              <a:avLst/>
            </a:prstGeom>
            <a:noFill/>
            <a:ln>
              <a:solidFill>
                <a:schemeClr val="tx1">
                  <a:lumMod val="85000"/>
                  <a:lumOff val="15000"/>
                </a:schemeClr>
              </a:solidFill>
            </a:ln>
          </p:spPr>
          <p:txBody>
            <a:bodyPr wrap="square" lIns="0" tIns="0" rIns="0" bIns="0" rtlCol="0" anchor="ctr">
              <a:noAutofit/>
            </a:bodyPr>
            <a:lstStyle/>
            <a:p>
              <a:pPr algn="ctr"/>
              <a:r>
                <a:rPr lang="en-US" sz="2133" b="1" dirty="0">
                  <a:solidFill>
                    <a:schemeClr val="tx1">
                      <a:lumMod val="85000"/>
                      <a:lumOff val="15000"/>
                    </a:schemeClr>
                  </a:solidFill>
                </a:rPr>
                <a:t>Plan Advisor</a:t>
              </a:r>
            </a:p>
          </p:txBody>
        </p:sp>
        <p:sp>
          <p:nvSpPr>
            <p:cNvPr id="33" name="Right Triangle 32">
              <a:extLst>
                <a:ext uri="{FF2B5EF4-FFF2-40B4-BE49-F238E27FC236}">
                  <a16:creationId xmlns:a16="http://schemas.microsoft.com/office/drawing/2014/main" id="{F31D28EE-5875-47CF-B603-FA3B6CACD697}"/>
                </a:ext>
              </a:extLst>
            </p:cNvPr>
            <p:cNvSpPr/>
            <p:nvPr/>
          </p:nvSpPr>
          <p:spPr>
            <a:xfrm rot="16200000">
              <a:off x="8024392" y="1417320"/>
              <a:ext cx="137160" cy="137160"/>
            </a:xfrm>
            <a:prstGeom prst="rtTriangl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Content Placeholder 2">
            <a:extLst>
              <a:ext uri="{FF2B5EF4-FFF2-40B4-BE49-F238E27FC236}">
                <a16:creationId xmlns:a16="http://schemas.microsoft.com/office/drawing/2014/main" id="{EDB01F93-7B6F-4824-BAAB-28E052A092CB}"/>
              </a:ext>
            </a:extLst>
          </p:cNvPr>
          <p:cNvSpPr txBox="1">
            <a:spLocks/>
          </p:cNvSpPr>
          <p:nvPr/>
        </p:nvSpPr>
        <p:spPr>
          <a:xfrm>
            <a:off x="230038" y="1161479"/>
            <a:ext cx="11277600" cy="871713"/>
          </a:xfrm>
          <a:prstGeom prst="rect">
            <a:avLst/>
          </a:prstGeom>
          <a:noFill/>
        </p:spPr>
        <p:txBody>
          <a:bodyPr wrap="square" rtlCol="0">
            <a:sp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0" hangingPunct="0">
              <a:lnSpc>
                <a:spcPct val="150000"/>
              </a:lnSpc>
              <a:spcBef>
                <a:spcPct val="10000"/>
              </a:spcBef>
              <a:buClr>
                <a:srgbClr val="0B1F65"/>
              </a:buClr>
              <a:buNone/>
            </a:pPr>
            <a:r>
              <a:rPr lang="en-US" sz="1600" b="1" dirty="0">
                <a:solidFill>
                  <a:srgbClr val="C00000"/>
                </a:solidFill>
              </a:rPr>
              <a:t>Plan Advisor (PA)</a:t>
            </a:r>
            <a:r>
              <a:rPr lang="en-US" sz="1600" dirty="0">
                <a:solidFill>
                  <a:srgbClr val="C00000"/>
                </a:solidFill>
                <a:latin typeface="Segoe UI" panose="020B0502040204020203" pitchFamily="34" charset="0"/>
                <a:ea typeface="Segoe UI" panose="020B0502040204020203" pitchFamily="34" charset="0"/>
                <a:cs typeface="Segoe UI" panose="020B0502040204020203" pitchFamily="34" charset="0"/>
              </a:rPr>
              <a:t> </a:t>
            </a:r>
            <a:r>
              <a:rPr lang="en-US" sz="1800" dirty="0">
                <a:latin typeface="Segoe UI" panose="020B0502040204020203" pitchFamily="34" charset="0"/>
                <a:ea typeface="Segoe UI" panose="020B0502040204020203" pitchFamily="34" charset="0"/>
                <a:cs typeface="Segoe UI" panose="020B0502040204020203" pitchFamily="34" charset="0"/>
              </a:rPr>
              <a:t>uses a linear regression model with four variables which have an integral effect on dependent variable</a:t>
            </a:r>
            <a:endParaRPr lang="en-US" sz="1400" dirty="0"/>
          </a:p>
        </p:txBody>
      </p:sp>
      <p:pic>
        <p:nvPicPr>
          <p:cNvPr id="35" name="Picture 34">
            <a:extLst>
              <a:ext uri="{FF2B5EF4-FFF2-40B4-BE49-F238E27FC236}">
                <a16:creationId xmlns:a16="http://schemas.microsoft.com/office/drawing/2014/main" id="{DF8EC02A-539B-4EBD-AAFA-CC80DE322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02680" y="3253739"/>
            <a:ext cx="357126" cy="302508"/>
          </a:xfrm>
          <a:prstGeom prst="rect">
            <a:avLst/>
          </a:prstGeom>
        </p:spPr>
      </p:pic>
      <p:pic>
        <p:nvPicPr>
          <p:cNvPr id="36" name="Picture 35">
            <a:extLst>
              <a:ext uri="{FF2B5EF4-FFF2-40B4-BE49-F238E27FC236}">
                <a16:creationId xmlns:a16="http://schemas.microsoft.com/office/drawing/2014/main" id="{B14CA21B-4E67-452A-8084-D1F2DD6E6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6890" y="3244768"/>
            <a:ext cx="368929" cy="311479"/>
          </a:xfrm>
          <a:prstGeom prst="rect">
            <a:avLst/>
          </a:prstGeom>
        </p:spPr>
      </p:pic>
      <p:pic>
        <p:nvPicPr>
          <p:cNvPr id="37" name="Picture 36">
            <a:extLst>
              <a:ext uri="{FF2B5EF4-FFF2-40B4-BE49-F238E27FC236}">
                <a16:creationId xmlns:a16="http://schemas.microsoft.com/office/drawing/2014/main" id="{E03652D1-52E5-4472-B685-CDD7B59B9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6890" y="5105009"/>
            <a:ext cx="368929" cy="280427"/>
          </a:xfrm>
          <a:prstGeom prst="rect">
            <a:avLst/>
          </a:prstGeom>
        </p:spPr>
      </p:pic>
      <p:pic>
        <p:nvPicPr>
          <p:cNvPr id="38" name="Picture 37">
            <a:extLst>
              <a:ext uri="{FF2B5EF4-FFF2-40B4-BE49-F238E27FC236}">
                <a16:creationId xmlns:a16="http://schemas.microsoft.com/office/drawing/2014/main" id="{0FBA756E-DCB6-4365-B707-D2AC8F645D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4861" y="3839482"/>
            <a:ext cx="330119" cy="329609"/>
          </a:xfrm>
          <a:prstGeom prst="rect">
            <a:avLst/>
          </a:prstGeom>
        </p:spPr>
      </p:pic>
      <p:pic>
        <p:nvPicPr>
          <p:cNvPr id="39" name="Picture 38">
            <a:extLst>
              <a:ext uri="{FF2B5EF4-FFF2-40B4-BE49-F238E27FC236}">
                <a16:creationId xmlns:a16="http://schemas.microsoft.com/office/drawing/2014/main" id="{66CD6B5D-05BA-41F0-B7EF-72D669717F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239" y="5075101"/>
            <a:ext cx="361044" cy="340242"/>
          </a:xfrm>
          <a:prstGeom prst="rect">
            <a:avLst/>
          </a:prstGeom>
        </p:spPr>
      </p:pic>
      <p:pic>
        <p:nvPicPr>
          <p:cNvPr id="40" name="Picture 39">
            <a:extLst>
              <a:ext uri="{FF2B5EF4-FFF2-40B4-BE49-F238E27FC236}">
                <a16:creationId xmlns:a16="http://schemas.microsoft.com/office/drawing/2014/main" id="{09D8D067-F5E7-4A52-98C6-7ADB878EAF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4279" y="4446857"/>
            <a:ext cx="334150" cy="352460"/>
          </a:xfrm>
          <a:prstGeom prst="rect">
            <a:avLst/>
          </a:prstGeom>
        </p:spPr>
      </p:pic>
      <p:grpSp>
        <p:nvGrpSpPr>
          <p:cNvPr id="42" name="Group 41">
            <a:extLst>
              <a:ext uri="{FF2B5EF4-FFF2-40B4-BE49-F238E27FC236}">
                <a16:creationId xmlns:a16="http://schemas.microsoft.com/office/drawing/2014/main" id="{481A13DF-F8CF-498A-8AD5-0CACDC6EA144}"/>
              </a:ext>
            </a:extLst>
          </p:cNvPr>
          <p:cNvGrpSpPr/>
          <p:nvPr/>
        </p:nvGrpSpPr>
        <p:grpSpPr>
          <a:xfrm>
            <a:off x="1323672" y="3750945"/>
            <a:ext cx="9564303" cy="487680"/>
            <a:chOff x="990600" y="3479269"/>
            <a:chExt cx="7173227" cy="365760"/>
          </a:xfrm>
        </p:grpSpPr>
        <p:grpSp>
          <p:nvGrpSpPr>
            <p:cNvPr id="43" name="Group 42">
              <a:extLst>
                <a:ext uri="{FF2B5EF4-FFF2-40B4-BE49-F238E27FC236}">
                  <a16:creationId xmlns:a16="http://schemas.microsoft.com/office/drawing/2014/main" id="{977800FB-1D4C-447F-8A79-A44F66EE65D0}"/>
                </a:ext>
              </a:extLst>
            </p:cNvPr>
            <p:cNvGrpSpPr/>
            <p:nvPr/>
          </p:nvGrpSpPr>
          <p:grpSpPr>
            <a:xfrm>
              <a:off x="990600" y="3479269"/>
              <a:ext cx="365760" cy="365760"/>
              <a:chOff x="990600" y="3481173"/>
              <a:chExt cx="365760" cy="365760"/>
            </a:xfrm>
          </p:grpSpPr>
          <p:sp>
            <p:nvSpPr>
              <p:cNvPr id="47" name="Oval 46">
                <a:extLst>
                  <a:ext uri="{FF2B5EF4-FFF2-40B4-BE49-F238E27FC236}">
                    <a16:creationId xmlns:a16="http://schemas.microsoft.com/office/drawing/2014/main" id="{98EB5891-000E-4F39-8D40-44F64B26E92D}"/>
                  </a:ext>
                </a:extLst>
              </p:cNvPr>
              <p:cNvSpPr/>
              <p:nvPr/>
            </p:nvSpPr>
            <p:spPr>
              <a:xfrm>
                <a:off x="990600" y="3481173"/>
                <a:ext cx="365760" cy="365760"/>
              </a:xfrm>
              <a:prstGeom prst="ellipse">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pic>
            <p:nvPicPr>
              <p:cNvPr id="48" name="Picture 47">
                <a:extLst>
                  <a:ext uri="{FF2B5EF4-FFF2-40B4-BE49-F238E27FC236}">
                    <a16:creationId xmlns:a16="http://schemas.microsoft.com/office/drawing/2014/main" id="{D11F7D7A-AA32-4725-AD33-7C4DD5BFA3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040" y="3572613"/>
                <a:ext cx="182880" cy="182880"/>
              </a:xfrm>
              <a:prstGeom prst="rect">
                <a:avLst/>
              </a:prstGeom>
            </p:spPr>
          </p:pic>
        </p:grpSp>
        <p:sp>
          <p:nvSpPr>
            <p:cNvPr id="44" name="Rectangle 43">
              <a:extLst>
                <a:ext uri="{FF2B5EF4-FFF2-40B4-BE49-F238E27FC236}">
                  <a16:creationId xmlns:a16="http://schemas.microsoft.com/office/drawing/2014/main" id="{8C232C85-3452-4E44-B295-F7A05EC89D1E}"/>
                </a:ext>
              </a:extLst>
            </p:cNvPr>
            <p:cNvSpPr/>
            <p:nvPr/>
          </p:nvSpPr>
          <p:spPr>
            <a:xfrm>
              <a:off x="1447800" y="3479269"/>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7" dirty="0">
                  <a:solidFill>
                    <a:srgbClr val="C00000"/>
                  </a:solidFill>
                </a:rPr>
                <a:t>Consider competitor &amp; x-retailer prices  </a:t>
              </a:r>
            </a:p>
          </p:txBody>
        </p:sp>
        <p:sp>
          <p:nvSpPr>
            <p:cNvPr id="45" name="Rectangle 44">
              <a:extLst>
                <a:ext uri="{FF2B5EF4-FFF2-40B4-BE49-F238E27FC236}">
                  <a16:creationId xmlns:a16="http://schemas.microsoft.com/office/drawing/2014/main" id="{12FC0353-9AE3-4D92-859A-9BD7703EAB37}"/>
                </a:ext>
              </a:extLst>
            </p:cNvPr>
            <p:cNvSpPr/>
            <p:nvPr/>
          </p:nvSpPr>
          <p:spPr>
            <a:xfrm>
              <a:off x="4963427" y="3479269"/>
              <a:ext cx="2743200" cy="3657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spcBef>
                  <a:spcPts val="1600"/>
                </a:spcBef>
              </a:pPr>
              <a:r>
                <a:rPr lang="en-US" sz="1467" dirty="0">
                  <a:solidFill>
                    <a:schemeClr val="tx1">
                      <a:lumMod val="85000"/>
                      <a:lumOff val="15000"/>
                    </a:schemeClr>
                  </a:solidFill>
                </a:rPr>
                <a:t>Consider governable variables </a:t>
              </a:r>
            </a:p>
          </p:txBody>
        </p:sp>
        <p:sp>
          <p:nvSpPr>
            <p:cNvPr id="46" name="Oval 45">
              <a:extLst>
                <a:ext uri="{FF2B5EF4-FFF2-40B4-BE49-F238E27FC236}">
                  <a16:creationId xmlns:a16="http://schemas.microsoft.com/office/drawing/2014/main" id="{6D111C4D-4194-4DE7-A0F1-B3A06F85B6F1}"/>
                </a:ext>
              </a:extLst>
            </p:cNvPr>
            <p:cNvSpPr/>
            <p:nvPr/>
          </p:nvSpPr>
          <p:spPr>
            <a:xfrm>
              <a:off x="7798067" y="3479269"/>
              <a:ext cx="365760" cy="365760"/>
            </a:xfrm>
            <a:prstGeom prst="ellipse">
              <a:avLst/>
            </a:prstGeom>
            <a:noFill/>
            <a:ln w="9525">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grpSp>
    </p:spTree>
    <p:extLst>
      <p:ext uri="{BB962C8B-B14F-4D97-AF65-F5344CB8AC3E}">
        <p14:creationId xmlns:p14="http://schemas.microsoft.com/office/powerpoint/2010/main" val="276088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2"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8146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906977"/>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4"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4"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65956" y="38146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6792678" y="1868727"/>
            <a:ext cx="1607553" cy="445551"/>
            <a:chOff x="265122" y="1728991"/>
            <a:chExt cx="1607553" cy="445551"/>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265122" y="1747368"/>
              <a:ext cx="1155522" cy="411996"/>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7124" y="1728991"/>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0F2DC10D-9B06-48B2-867E-8A88DA037208}"/>
              </a:ext>
            </a:extLst>
          </p:cNvPr>
          <p:cNvSpPr txBox="1"/>
          <p:nvPr/>
        </p:nvSpPr>
        <p:spPr>
          <a:xfrm>
            <a:off x="4653569" y="3906977"/>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sp>
        <p:nvSpPr>
          <p:cNvPr id="135" name="Freeform 45">
            <a:extLst>
              <a:ext uri="{FF2B5EF4-FFF2-40B4-BE49-F238E27FC236}">
                <a16:creationId xmlns:a16="http://schemas.microsoft.com/office/drawing/2014/main" id="{5D66577D-9068-4764-96B9-23553BB2550E}"/>
              </a:ext>
            </a:extLst>
          </p:cNvPr>
          <p:cNvSpPr>
            <a:spLocks noEditPoints="1"/>
          </p:cNvSpPr>
          <p:nvPr/>
        </p:nvSpPr>
        <p:spPr bwMode="auto">
          <a:xfrm>
            <a:off x="568342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Freeform 45">
            <a:extLst>
              <a:ext uri="{FF2B5EF4-FFF2-40B4-BE49-F238E27FC236}">
                <a16:creationId xmlns:a16="http://schemas.microsoft.com/office/drawing/2014/main" id="{57125E93-D2DC-4C80-87AD-EDF1B67F056E}"/>
              </a:ext>
            </a:extLst>
          </p:cNvPr>
          <p:cNvSpPr>
            <a:spLocks noEditPoints="1"/>
          </p:cNvSpPr>
          <p:nvPr/>
        </p:nvSpPr>
        <p:spPr bwMode="auto">
          <a:xfrm>
            <a:off x="3752632"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7"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2" name="Freeform 45">
            <a:extLst>
              <a:ext uri="{FF2B5EF4-FFF2-40B4-BE49-F238E27FC236}">
                <a16:creationId xmlns:a16="http://schemas.microsoft.com/office/drawing/2014/main" id="{32D2BAFE-26BD-4584-90CC-525917062828}"/>
              </a:ext>
            </a:extLst>
          </p:cNvPr>
          <p:cNvSpPr>
            <a:spLocks noEditPoints="1"/>
          </p:cNvSpPr>
          <p:nvPr/>
        </p:nvSpPr>
        <p:spPr bwMode="auto">
          <a:xfrm>
            <a:off x="6032554"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969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10652-3815-4AB3-A4BA-2F8629CB2BB1}"/>
              </a:ext>
            </a:extLst>
          </p:cNvPr>
          <p:cNvPicPr/>
          <p:nvPr/>
        </p:nvPicPr>
        <p:blipFill rotWithShape="1">
          <a:blip r:embed="rId3">
            <a:extLst>
              <a:ext uri="{28A0092B-C50C-407E-A947-70E740481C1C}">
                <a14:useLocalDpi xmlns:a14="http://schemas.microsoft.com/office/drawing/2010/main" val="0"/>
              </a:ext>
            </a:extLst>
          </a:blip>
          <a:srcRect l="3544" t="14479" r="5966" b="4360"/>
          <a:stretch/>
        </p:blipFill>
        <p:spPr>
          <a:xfrm>
            <a:off x="790353" y="1359581"/>
            <a:ext cx="10017347" cy="4855370"/>
          </a:xfrm>
          <a:prstGeom prst="rect">
            <a:avLst/>
          </a:prstGeom>
        </p:spPr>
      </p:pic>
      <p:sp>
        <p:nvSpPr>
          <p:cNvPr id="8" name="Title 1">
            <a:extLst>
              <a:ext uri="{FF2B5EF4-FFF2-40B4-BE49-F238E27FC236}">
                <a16:creationId xmlns:a16="http://schemas.microsoft.com/office/drawing/2014/main" id="{9D2EA302-5AAB-4266-80E6-D1B48ECADFDE}"/>
              </a:ext>
            </a:extLst>
          </p:cNvPr>
          <p:cNvSpPr txBox="1">
            <a:spLocks/>
          </p:cNvSpPr>
          <p:nvPr/>
        </p:nvSpPr>
        <p:spPr bwMode="auto">
          <a:xfrm>
            <a:off x="325539" y="25145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1200" cap="none" spc="0" normalizeH="0" baseline="0" noProof="0" dirty="0">
                <a:ln>
                  <a:noFill/>
                </a:ln>
                <a:solidFill>
                  <a:srgbClr val="FFFFFF"/>
                </a:solidFill>
                <a:effectLst/>
                <a:uLnTx/>
                <a:uFillTx/>
                <a:latin typeface="Selawik" panose="020B0502040204020203" pitchFamily="34" charset="0"/>
                <a:ea typeface="+mj-ea"/>
                <a:cs typeface="+mj-cs"/>
              </a:rPr>
              <a:t>We partnered with RGM &amp; category teams to answer strategic questions</a:t>
            </a:r>
            <a:br>
              <a:rPr kumimoji="0" lang="en-US" sz="2666"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br>
            <a:r>
              <a:rPr kumimoji="0" lang="en-US" sz="2000" b="0" i="0" u="none" strike="noStrike" kern="1200" cap="none" spc="0" normalizeH="0" baseline="0" noProof="0" dirty="0">
                <a:ln>
                  <a:noFill/>
                </a:ln>
                <a:solidFill>
                  <a:srgbClr val="FFFFFF"/>
                </a:solidFill>
                <a:effectLst/>
                <a:uLnTx/>
                <a:uFillTx/>
                <a:latin typeface="Selawik" panose="020B0502040204020203" pitchFamily="34" charset="0"/>
                <a:ea typeface="+mj-ea"/>
                <a:cs typeface="+mj-cs"/>
              </a:rPr>
              <a:t>Event Library &amp; Integrated algorithms have provided reliable &amp; actionable insights</a:t>
            </a:r>
            <a:endPar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endParaRPr>
          </a:p>
        </p:txBody>
      </p:sp>
    </p:spTree>
    <p:extLst>
      <p:ext uri="{BB962C8B-B14F-4D97-AF65-F5344CB8AC3E}">
        <p14:creationId xmlns:p14="http://schemas.microsoft.com/office/powerpoint/2010/main" val="255531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2F1A24-D9A5-435B-A11F-3825AE414579}"/>
              </a:ext>
            </a:extLst>
          </p:cNvPr>
          <p:cNvGrpSpPr/>
          <p:nvPr/>
        </p:nvGrpSpPr>
        <p:grpSpPr>
          <a:xfrm>
            <a:off x="687725" y="4862630"/>
            <a:ext cx="1499303" cy="974972"/>
            <a:chOff x="3105477" y="3204111"/>
            <a:chExt cx="2058394" cy="1200350"/>
          </a:xfrm>
        </p:grpSpPr>
        <p:sp>
          <p:nvSpPr>
            <p:cNvPr id="5" name="TextBox 4">
              <a:extLst>
                <a:ext uri="{FF2B5EF4-FFF2-40B4-BE49-F238E27FC236}">
                  <a16:creationId xmlns:a16="http://schemas.microsoft.com/office/drawing/2014/main" id="{22865E67-6397-45E8-8CB2-FB60AE0E15EF}"/>
                </a:ext>
              </a:extLst>
            </p:cNvPr>
            <p:cNvSpPr txBox="1"/>
            <p:nvPr/>
          </p:nvSpPr>
          <p:spPr>
            <a:xfrm>
              <a:off x="3105477" y="3973593"/>
              <a:ext cx="2058394" cy="43086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37" b="1" i="0" u="none" strike="noStrike" kern="1200" cap="none" spc="0" normalizeH="0" baseline="0" noProof="0" dirty="0">
                  <a:ln>
                    <a:noFill/>
                  </a:ln>
                  <a:solidFill>
                    <a:srgbClr val="923022"/>
                  </a:solidFill>
                  <a:effectLst/>
                  <a:uLnTx/>
                  <a:uFillTx/>
                  <a:latin typeface="Arial"/>
                  <a:ea typeface="+mn-ea"/>
                  <a:cs typeface="+mn-cs"/>
                </a:rPr>
                <a:t>Product Placement (Product Affinity)</a:t>
              </a:r>
            </a:p>
          </p:txBody>
        </p:sp>
        <p:sp>
          <p:nvSpPr>
            <p:cNvPr id="6" name="Oval 5">
              <a:extLst>
                <a:ext uri="{FF2B5EF4-FFF2-40B4-BE49-F238E27FC236}">
                  <a16:creationId xmlns:a16="http://schemas.microsoft.com/office/drawing/2014/main" id="{B7660E4F-C49F-4B24-87D3-C9A626F9F640}"/>
                </a:ext>
              </a:extLst>
            </p:cNvPr>
            <p:cNvSpPr/>
            <p:nvPr/>
          </p:nvSpPr>
          <p:spPr>
            <a:xfrm>
              <a:off x="3772776" y="3204111"/>
              <a:ext cx="723797" cy="70307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74" b="0" i="0" u="none" strike="noStrike" kern="1200" cap="none" spc="0" normalizeH="0" baseline="0" noProof="0" dirty="0">
                <a:ln>
                  <a:noFill/>
                </a:ln>
                <a:solidFill>
                  <a:srgbClr val="923022">
                    <a:lumMod val="50000"/>
                  </a:srgbClr>
                </a:solidFill>
                <a:effectLst/>
                <a:uLnTx/>
                <a:uFillTx/>
                <a:latin typeface="Arial"/>
                <a:ea typeface="+mn-ea"/>
                <a:cs typeface="+mn-cs"/>
              </a:endParaRPr>
            </a:p>
          </p:txBody>
        </p:sp>
        <p:pic>
          <p:nvPicPr>
            <p:cNvPr id="7" name="Picture 6">
              <a:extLst>
                <a:ext uri="{FF2B5EF4-FFF2-40B4-BE49-F238E27FC236}">
                  <a16:creationId xmlns:a16="http://schemas.microsoft.com/office/drawing/2014/main" id="{D852FE63-E12E-4076-8D71-4FF09E2207F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35190" y="3362434"/>
              <a:ext cx="457200" cy="457200"/>
            </a:xfrm>
            <a:prstGeom prst="rect">
              <a:avLst/>
            </a:prstGeom>
          </p:spPr>
        </p:pic>
      </p:grpSp>
      <p:grpSp>
        <p:nvGrpSpPr>
          <p:cNvPr id="8" name="Group 7">
            <a:extLst>
              <a:ext uri="{FF2B5EF4-FFF2-40B4-BE49-F238E27FC236}">
                <a16:creationId xmlns:a16="http://schemas.microsoft.com/office/drawing/2014/main" id="{2D44F693-8D98-43E1-A117-88CED04324BB}"/>
              </a:ext>
            </a:extLst>
          </p:cNvPr>
          <p:cNvGrpSpPr/>
          <p:nvPr/>
        </p:nvGrpSpPr>
        <p:grpSpPr>
          <a:xfrm>
            <a:off x="761929" y="3743126"/>
            <a:ext cx="1267958" cy="973551"/>
            <a:chOff x="5239307" y="3216637"/>
            <a:chExt cx="2058394" cy="1198601"/>
          </a:xfrm>
        </p:grpSpPr>
        <p:sp>
          <p:nvSpPr>
            <p:cNvPr id="9" name="TextBox 8">
              <a:extLst>
                <a:ext uri="{FF2B5EF4-FFF2-40B4-BE49-F238E27FC236}">
                  <a16:creationId xmlns:a16="http://schemas.microsoft.com/office/drawing/2014/main" id="{5CB31814-3BF6-4795-AC81-36CF4C5F579A}"/>
                </a:ext>
              </a:extLst>
            </p:cNvPr>
            <p:cNvSpPr txBox="1"/>
            <p:nvPr/>
          </p:nvSpPr>
          <p:spPr>
            <a:xfrm>
              <a:off x="5239307" y="3962818"/>
              <a:ext cx="2058394" cy="45242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37" b="1" i="0" u="none" strike="noStrike" kern="1200" cap="none" spc="0" normalizeH="0" baseline="0" noProof="0" dirty="0">
                  <a:ln>
                    <a:noFill/>
                  </a:ln>
                  <a:solidFill>
                    <a:srgbClr val="FFC000"/>
                  </a:solidFill>
                  <a:effectLst/>
                  <a:uLnTx/>
                  <a:uFillTx/>
                  <a:latin typeface="Arial"/>
                  <a:ea typeface="+mn-ea"/>
                  <a:cs typeface="+mn-cs"/>
                </a:rPr>
                <a:t>Co-promotion/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37" b="1" i="0" u="none" strike="noStrike" kern="1200" cap="none" spc="0" normalizeH="0" baseline="0" noProof="0" dirty="0">
                  <a:ln>
                    <a:noFill/>
                  </a:ln>
                  <a:solidFill>
                    <a:srgbClr val="FFC000"/>
                  </a:solidFill>
                  <a:effectLst/>
                  <a:uLnTx/>
                  <a:uFillTx/>
                  <a:latin typeface="Arial"/>
                  <a:ea typeface="+mn-ea"/>
                  <a:cs typeface="+mn-cs"/>
                </a:rPr>
                <a:t>Co-merchandizing</a:t>
              </a:r>
            </a:p>
          </p:txBody>
        </p:sp>
        <p:grpSp>
          <p:nvGrpSpPr>
            <p:cNvPr id="10" name="Group 9">
              <a:extLst>
                <a:ext uri="{FF2B5EF4-FFF2-40B4-BE49-F238E27FC236}">
                  <a16:creationId xmlns:a16="http://schemas.microsoft.com/office/drawing/2014/main" id="{9FD07C35-0F75-4728-B3D1-949FBF861DB5}"/>
                </a:ext>
              </a:extLst>
            </p:cNvPr>
            <p:cNvGrpSpPr/>
            <p:nvPr/>
          </p:nvGrpSpPr>
          <p:grpSpPr>
            <a:xfrm>
              <a:off x="5922104" y="3216637"/>
              <a:ext cx="723797" cy="703075"/>
              <a:chOff x="5922104" y="3216637"/>
              <a:chExt cx="723797" cy="703075"/>
            </a:xfrm>
          </p:grpSpPr>
          <p:sp>
            <p:nvSpPr>
              <p:cNvPr id="11" name="Oval 10">
                <a:extLst>
                  <a:ext uri="{FF2B5EF4-FFF2-40B4-BE49-F238E27FC236}">
                    <a16:creationId xmlns:a16="http://schemas.microsoft.com/office/drawing/2014/main" id="{3E699B65-01F6-4CB1-85EA-E7CA01D014F4}"/>
                  </a:ext>
                </a:extLst>
              </p:cNvPr>
              <p:cNvSpPr/>
              <p:nvPr/>
            </p:nvSpPr>
            <p:spPr>
              <a:xfrm>
                <a:off x="5922104" y="3216637"/>
                <a:ext cx="723797" cy="7030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99" b="0" i="0" u="none" strike="noStrike" kern="1200" cap="none" spc="0" normalizeH="0" baseline="0" noProof="0" dirty="0">
                  <a:ln>
                    <a:noFill/>
                  </a:ln>
                  <a:solidFill>
                    <a:srgbClr val="DC291E">
                      <a:lumMod val="50000"/>
                    </a:srgbClr>
                  </a:solidFill>
                  <a:effectLst/>
                  <a:uLnTx/>
                  <a:uFillTx/>
                  <a:latin typeface="Arial"/>
                  <a:ea typeface="+mn-ea"/>
                  <a:cs typeface="+mn-cs"/>
                </a:endParaRPr>
              </a:p>
            </p:txBody>
          </p:sp>
          <p:sp>
            <p:nvSpPr>
              <p:cNvPr id="12" name="Freeform 122">
                <a:extLst>
                  <a:ext uri="{FF2B5EF4-FFF2-40B4-BE49-F238E27FC236}">
                    <a16:creationId xmlns:a16="http://schemas.microsoft.com/office/drawing/2014/main" id="{77B58604-DFBB-448F-AABD-7B8E9648B4A0}"/>
                  </a:ext>
                </a:extLst>
              </p:cNvPr>
              <p:cNvSpPr>
                <a:spLocks noEditPoints="1"/>
              </p:cNvSpPr>
              <p:nvPr/>
            </p:nvSpPr>
            <p:spPr bwMode="auto">
              <a:xfrm>
                <a:off x="6101895" y="3408522"/>
                <a:ext cx="439353" cy="344809"/>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13" name="Group 12">
            <a:extLst>
              <a:ext uri="{FF2B5EF4-FFF2-40B4-BE49-F238E27FC236}">
                <a16:creationId xmlns:a16="http://schemas.microsoft.com/office/drawing/2014/main" id="{950EBC7D-E97E-45B7-8B3B-B5A4B42E0C56}"/>
              </a:ext>
            </a:extLst>
          </p:cNvPr>
          <p:cNvGrpSpPr/>
          <p:nvPr/>
        </p:nvGrpSpPr>
        <p:grpSpPr>
          <a:xfrm>
            <a:off x="656225" y="2746471"/>
            <a:ext cx="1479367" cy="795913"/>
            <a:chOff x="5346694" y="1475901"/>
            <a:chExt cx="2058394" cy="979900"/>
          </a:xfrm>
        </p:grpSpPr>
        <p:sp>
          <p:nvSpPr>
            <p:cNvPr id="14" name="TextBox 13">
              <a:extLst>
                <a:ext uri="{FF2B5EF4-FFF2-40B4-BE49-F238E27FC236}">
                  <a16:creationId xmlns:a16="http://schemas.microsoft.com/office/drawing/2014/main" id="{46C15992-B130-46E3-AA84-83FCC37C049C}"/>
                </a:ext>
              </a:extLst>
            </p:cNvPr>
            <p:cNvSpPr txBox="1"/>
            <p:nvPr/>
          </p:nvSpPr>
          <p:spPr>
            <a:xfrm>
              <a:off x="5346694" y="2240367"/>
              <a:ext cx="2058394" cy="21543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37" b="1" i="0" u="none" strike="noStrike" kern="1200" cap="none" spc="0" normalizeH="0" baseline="0" noProof="0" dirty="0">
                  <a:ln>
                    <a:noFill/>
                  </a:ln>
                  <a:solidFill>
                    <a:srgbClr val="666666"/>
                  </a:solidFill>
                  <a:effectLst/>
                  <a:uLnTx/>
                  <a:uFillTx/>
                  <a:latin typeface="Arial"/>
                  <a:ea typeface="+mn-ea"/>
                  <a:cs typeface="+mn-cs"/>
                </a:rPr>
                <a:t>Price Gap Analysis</a:t>
              </a:r>
            </a:p>
          </p:txBody>
        </p:sp>
        <p:grpSp>
          <p:nvGrpSpPr>
            <p:cNvPr id="15" name="Group 14">
              <a:extLst>
                <a:ext uri="{FF2B5EF4-FFF2-40B4-BE49-F238E27FC236}">
                  <a16:creationId xmlns:a16="http://schemas.microsoft.com/office/drawing/2014/main" id="{EC3AF4AA-E9A7-4736-9DBD-EB94378F9DC8}"/>
                </a:ext>
              </a:extLst>
            </p:cNvPr>
            <p:cNvGrpSpPr/>
            <p:nvPr/>
          </p:nvGrpSpPr>
          <p:grpSpPr>
            <a:xfrm>
              <a:off x="6013993" y="1475901"/>
              <a:ext cx="723795" cy="703075"/>
              <a:chOff x="6013993" y="1475901"/>
              <a:chExt cx="723795" cy="703075"/>
            </a:xfrm>
          </p:grpSpPr>
          <p:sp>
            <p:nvSpPr>
              <p:cNvPr id="16" name="Oval 15">
                <a:extLst>
                  <a:ext uri="{FF2B5EF4-FFF2-40B4-BE49-F238E27FC236}">
                    <a16:creationId xmlns:a16="http://schemas.microsoft.com/office/drawing/2014/main" id="{640DC742-8F7E-4A51-BDE5-B394682E2D80}"/>
                  </a:ext>
                </a:extLst>
              </p:cNvPr>
              <p:cNvSpPr/>
              <p:nvPr/>
            </p:nvSpPr>
            <p:spPr>
              <a:xfrm>
                <a:off x="6013993" y="1475901"/>
                <a:ext cx="723795" cy="70307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74" b="0" i="0" u="none" strike="noStrike" kern="1200" cap="none" spc="0" normalizeH="0" baseline="0" noProof="0" dirty="0">
                  <a:ln>
                    <a:noFill/>
                  </a:ln>
                  <a:solidFill>
                    <a:srgbClr val="666666">
                      <a:lumMod val="50000"/>
                    </a:srgbClr>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EA73DD35-FE10-47CA-90D1-0BA0BC62E8C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180796" y="1621921"/>
                <a:ext cx="411034" cy="411034"/>
              </a:xfrm>
              <a:prstGeom prst="rect">
                <a:avLst/>
              </a:prstGeom>
            </p:spPr>
          </p:pic>
        </p:grpSp>
      </p:grpSp>
      <p:grpSp>
        <p:nvGrpSpPr>
          <p:cNvPr id="18" name="Group 17">
            <a:extLst>
              <a:ext uri="{FF2B5EF4-FFF2-40B4-BE49-F238E27FC236}">
                <a16:creationId xmlns:a16="http://schemas.microsoft.com/office/drawing/2014/main" id="{3D9D52E8-8A82-492E-9D47-87CB89C95500}"/>
              </a:ext>
            </a:extLst>
          </p:cNvPr>
          <p:cNvGrpSpPr/>
          <p:nvPr/>
        </p:nvGrpSpPr>
        <p:grpSpPr>
          <a:xfrm>
            <a:off x="723128" y="1635343"/>
            <a:ext cx="1479366" cy="912784"/>
            <a:chOff x="7574519" y="3227585"/>
            <a:chExt cx="2414220" cy="1123787"/>
          </a:xfrm>
        </p:grpSpPr>
        <p:sp>
          <p:nvSpPr>
            <p:cNvPr id="19" name="Oval 18">
              <a:extLst>
                <a:ext uri="{FF2B5EF4-FFF2-40B4-BE49-F238E27FC236}">
                  <a16:creationId xmlns:a16="http://schemas.microsoft.com/office/drawing/2014/main" id="{0E7F4855-E03B-47F3-ACAB-ADB571E521B7}"/>
                </a:ext>
              </a:extLst>
            </p:cNvPr>
            <p:cNvSpPr/>
            <p:nvPr/>
          </p:nvSpPr>
          <p:spPr>
            <a:xfrm>
              <a:off x="8310552" y="3227585"/>
              <a:ext cx="723796" cy="703074"/>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74" b="0" i="0" u="none" strike="noStrike" kern="1200" cap="none" spc="0" normalizeH="0" baseline="0" noProof="0" dirty="0">
                <a:ln>
                  <a:noFill/>
                </a:ln>
                <a:solidFill>
                  <a:srgbClr val="808080">
                    <a:lumMod val="50000"/>
                  </a:srgbClr>
                </a:solidFill>
                <a:effectLst/>
                <a:uLnTx/>
                <a:uFillTx/>
                <a:latin typeface="Arial"/>
                <a:ea typeface="+mn-ea"/>
                <a:cs typeface="+mn-cs"/>
              </a:endParaRPr>
            </a:p>
          </p:txBody>
        </p:sp>
        <p:sp>
          <p:nvSpPr>
            <p:cNvPr id="20" name="TextBox 19">
              <a:extLst>
                <a:ext uri="{FF2B5EF4-FFF2-40B4-BE49-F238E27FC236}">
                  <a16:creationId xmlns:a16="http://schemas.microsoft.com/office/drawing/2014/main" id="{7293D2B3-6030-445B-9B1D-134E0889E07A}"/>
                </a:ext>
              </a:extLst>
            </p:cNvPr>
            <p:cNvSpPr txBox="1"/>
            <p:nvPr/>
          </p:nvSpPr>
          <p:spPr>
            <a:xfrm>
              <a:off x="7574519" y="4135938"/>
              <a:ext cx="2414220" cy="21543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37" b="1" i="0" u="none" strike="noStrike" kern="1200" cap="none" spc="0" normalizeH="0" baseline="0" noProof="0" dirty="0">
                  <a:ln>
                    <a:noFill/>
                  </a:ln>
                  <a:solidFill>
                    <a:srgbClr val="FF3300"/>
                  </a:solidFill>
                  <a:effectLst/>
                  <a:uLnTx/>
                  <a:uFillTx/>
                  <a:latin typeface="Arial"/>
                  <a:ea typeface="+mn-ea"/>
                  <a:cs typeface="+mn-cs"/>
                </a:rPr>
                <a:t>Execution Analysis</a:t>
              </a:r>
            </a:p>
          </p:txBody>
        </p:sp>
        <p:grpSp>
          <p:nvGrpSpPr>
            <p:cNvPr id="21" name="Group 32">
              <a:extLst>
                <a:ext uri="{FF2B5EF4-FFF2-40B4-BE49-F238E27FC236}">
                  <a16:creationId xmlns:a16="http://schemas.microsoft.com/office/drawing/2014/main" id="{4CA56F00-22CD-4B99-B534-6F30EB5E9090}"/>
                </a:ext>
              </a:extLst>
            </p:cNvPr>
            <p:cNvGrpSpPr/>
            <p:nvPr/>
          </p:nvGrpSpPr>
          <p:grpSpPr>
            <a:xfrm>
              <a:off x="8462382" y="3397981"/>
              <a:ext cx="320040" cy="320040"/>
              <a:chOff x="6373813" y="2717801"/>
              <a:chExt cx="360363" cy="338138"/>
            </a:xfrm>
            <a:solidFill>
              <a:schemeClr val="bg1"/>
            </a:solidFill>
          </p:grpSpPr>
          <p:sp>
            <p:nvSpPr>
              <p:cNvPr id="22" name="Freeform 132">
                <a:extLst>
                  <a:ext uri="{FF2B5EF4-FFF2-40B4-BE49-F238E27FC236}">
                    <a16:creationId xmlns:a16="http://schemas.microsoft.com/office/drawing/2014/main" id="{71867FE5-098B-4D20-A92F-2013881C3F60}"/>
                  </a:ext>
                </a:extLst>
              </p:cNvPr>
              <p:cNvSpPr>
                <a:spLocks noEditPoints="1"/>
              </p:cNvSpPr>
              <p:nvPr/>
            </p:nvSpPr>
            <p:spPr bwMode="auto">
              <a:xfrm>
                <a:off x="6373813" y="2717801"/>
                <a:ext cx="360363" cy="338138"/>
              </a:xfrm>
              <a:custGeom>
                <a:avLst/>
                <a:gdLst/>
                <a:ahLst/>
                <a:cxnLst>
                  <a:cxn ang="0">
                    <a:pos x="121" y="25"/>
                  </a:cxn>
                  <a:cxn ang="0">
                    <a:pos x="98" y="2"/>
                  </a:cxn>
                  <a:cxn ang="0">
                    <a:pos x="92" y="0"/>
                  </a:cxn>
                  <a:cxn ang="0">
                    <a:pos x="12" y="0"/>
                  </a:cxn>
                  <a:cxn ang="0">
                    <a:pos x="0" y="11"/>
                  </a:cxn>
                  <a:cxn ang="0">
                    <a:pos x="0" y="104"/>
                  </a:cxn>
                  <a:cxn ang="0">
                    <a:pos x="12" y="115"/>
                  </a:cxn>
                  <a:cxn ang="0">
                    <a:pos x="111" y="115"/>
                  </a:cxn>
                  <a:cxn ang="0">
                    <a:pos x="123" y="104"/>
                  </a:cxn>
                  <a:cxn ang="0">
                    <a:pos x="123" y="31"/>
                  </a:cxn>
                  <a:cxn ang="0">
                    <a:pos x="121" y="25"/>
                  </a:cxn>
                  <a:cxn ang="0">
                    <a:pos x="115" y="104"/>
                  </a:cxn>
                  <a:cxn ang="0">
                    <a:pos x="111" y="107"/>
                  </a:cxn>
                  <a:cxn ang="0">
                    <a:pos x="12" y="107"/>
                  </a:cxn>
                  <a:cxn ang="0">
                    <a:pos x="8" y="104"/>
                  </a:cxn>
                  <a:cxn ang="0">
                    <a:pos x="8" y="11"/>
                  </a:cxn>
                  <a:cxn ang="0">
                    <a:pos x="12" y="8"/>
                  </a:cxn>
                  <a:cxn ang="0">
                    <a:pos x="88" y="8"/>
                  </a:cxn>
                  <a:cxn ang="0">
                    <a:pos x="88" y="23"/>
                  </a:cxn>
                  <a:cxn ang="0">
                    <a:pos x="100" y="35"/>
                  </a:cxn>
                  <a:cxn ang="0">
                    <a:pos x="115" y="35"/>
                  </a:cxn>
                  <a:cxn ang="0">
                    <a:pos x="115" y="104"/>
                  </a:cxn>
                  <a:cxn ang="0">
                    <a:pos x="104" y="31"/>
                  </a:cxn>
                  <a:cxn ang="0">
                    <a:pos x="100" y="31"/>
                  </a:cxn>
                  <a:cxn ang="0">
                    <a:pos x="92" y="23"/>
                  </a:cxn>
                  <a:cxn ang="0">
                    <a:pos x="92" y="8"/>
                  </a:cxn>
                  <a:cxn ang="0">
                    <a:pos x="115" y="31"/>
                  </a:cxn>
                  <a:cxn ang="0">
                    <a:pos x="104" y="31"/>
                  </a:cxn>
                  <a:cxn ang="0">
                    <a:pos x="104" y="31"/>
                  </a:cxn>
                  <a:cxn ang="0">
                    <a:pos x="104" y="31"/>
                  </a:cxn>
                </a:cxnLst>
                <a:rect l="0" t="0" r="r" b="b"/>
                <a:pathLst>
                  <a:path w="123" h="115">
                    <a:moveTo>
                      <a:pt x="121" y="25"/>
                    </a:moveTo>
                    <a:cubicBezTo>
                      <a:pt x="98" y="2"/>
                      <a:pt x="98" y="2"/>
                      <a:pt x="98" y="2"/>
                    </a:cubicBezTo>
                    <a:cubicBezTo>
                      <a:pt x="96" y="1"/>
                      <a:pt x="94" y="0"/>
                      <a:pt x="92" y="0"/>
                    </a:cubicBezTo>
                    <a:cubicBezTo>
                      <a:pt x="12" y="0"/>
                      <a:pt x="12" y="0"/>
                      <a:pt x="12" y="0"/>
                    </a:cubicBezTo>
                    <a:cubicBezTo>
                      <a:pt x="5" y="0"/>
                      <a:pt x="0" y="5"/>
                      <a:pt x="0" y="11"/>
                    </a:cubicBezTo>
                    <a:cubicBezTo>
                      <a:pt x="0" y="104"/>
                      <a:pt x="0" y="104"/>
                      <a:pt x="0" y="104"/>
                    </a:cubicBezTo>
                    <a:cubicBezTo>
                      <a:pt x="0" y="110"/>
                      <a:pt x="5" y="115"/>
                      <a:pt x="12" y="115"/>
                    </a:cubicBezTo>
                    <a:cubicBezTo>
                      <a:pt x="111" y="115"/>
                      <a:pt x="111" y="115"/>
                      <a:pt x="111" y="115"/>
                    </a:cubicBezTo>
                    <a:cubicBezTo>
                      <a:pt x="118" y="115"/>
                      <a:pt x="123" y="110"/>
                      <a:pt x="123" y="104"/>
                    </a:cubicBezTo>
                    <a:cubicBezTo>
                      <a:pt x="123" y="31"/>
                      <a:pt x="123" y="31"/>
                      <a:pt x="123" y="31"/>
                    </a:cubicBezTo>
                    <a:cubicBezTo>
                      <a:pt x="123" y="29"/>
                      <a:pt x="122" y="27"/>
                      <a:pt x="121" y="25"/>
                    </a:cubicBezTo>
                    <a:close/>
                    <a:moveTo>
                      <a:pt x="115" y="104"/>
                    </a:moveTo>
                    <a:cubicBezTo>
                      <a:pt x="115" y="106"/>
                      <a:pt x="113" y="107"/>
                      <a:pt x="111" y="107"/>
                    </a:cubicBezTo>
                    <a:cubicBezTo>
                      <a:pt x="12" y="107"/>
                      <a:pt x="12" y="107"/>
                      <a:pt x="12" y="107"/>
                    </a:cubicBezTo>
                    <a:cubicBezTo>
                      <a:pt x="9" y="107"/>
                      <a:pt x="8" y="106"/>
                      <a:pt x="8" y="104"/>
                    </a:cubicBezTo>
                    <a:cubicBezTo>
                      <a:pt x="8" y="11"/>
                      <a:pt x="8" y="11"/>
                      <a:pt x="8" y="11"/>
                    </a:cubicBezTo>
                    <a:cubicBezTo>
                      <a:pt x="8" y="9"/>
                      <a:pt x="9" y="8"/>
                      <a:pt x="12" y="8"/>
                    </a:cubicBezTo>
                    <a:cubicBezTo>
                      <a:pt x="88" y="8"/>
                      <a:pt x="88" y="8"/>
                      <a:pt x="88" y="8"/>
                    </a:cubicBezTo>
                    <a:cubicBezTo>
                      <a:pt x="88" y="23"/>
                      <a:pt x="88" y="23"/>
                      <a:pt x="88" y="23"/>
                    </a:cubicBezTo>
                    <a:cubicBezTo>
                      <a:pt x="88" y="29"/>
                      <a:pt x="93" y="35"/>
                      <a:pt x="100" y="35"/>
                    </a:cubicBezTo>
                    <a:cubicBezTo>
                      <a:pt x="115" y="35"/>
                      <a:pt x="115" y="35"/>
                      <a:pt x="115" y="35"/>
                    </a:cubicBezTo>
                    <a:lnTo>
                      <a:pt x="115" y="104"/>
                    </a:lnTo>
                    <a:close/>
                    <a:moveTo>
                      <a:pt x="104" y="31"/>
                    </a:moveTo>
                    <a:cubicBezTo>
                      <a:pt x="100" y="31"/>
                      <a:pt x="100" y="31"/>
                      <a:pt x="100" y="31"/>
                    </a:cubicBezTo>
                    <a:cubicBezTo>
                      <a:pt x="96" y="31"/>
                      <a:pt x="92" y="27"/>
                      <a:pt x="92" y="23"/>
                    </a:cubicBezTo>
                    <a:cubicBezTo>
                      <a:pt x="92" y="8"/>
                      <a:pt x="92" y="8"/>
                      <a:pt x="92" y="8"/>
                    </a:cubicBezTo>
                    <a:cubicBezTo>
                      <a:pt x="115" y="31"/>
                      <a:pt x="115" y="31"/>
                      <a:pt x="115" y="31"/>
                    </a:cubicBezTo>
                    <a:lnTo>
                      <a:pt x="104" y="31"/>
                    </a:lnTo>
                    <a:close/>
                    <a:moveTo>
                      <a:pt x="104" y="31"/>
                    </a:moveTo>
                    <a:cubicBezTo>
                      <a:pt x="104" y="31"/>
                      <a:pt x="104" y="31"/>
                      <a:pt x="104" y="31"/>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133">
                <a:extLst>
                  <a:ext uri="{FF2B5EF4-FFF2-40B4-BE49-F238E27FC236}">
                    <a16:creationId xmlns:a16="http://schemas.microsoft.com/office/drawing/2014/main" id="{A87F7A16-51CE-46C3-B3C6-0C668D8AECC4}"/>
                  </a:ext>
                </a:extLst>
              </p:cNvPr>
              <p:cNvSpPr>
                <a:spLocks noEditPoints="1"/>
              </p:cNvSpPr>
              <p:nvPr/>
            </p:nvSpPr>
            <p:spPr bwMode="auto">
              <a:xfrm flipV="1">
                <a:off x="6543675" y="2737758"/>
                <a:ext cx="51479" cy="48304"/>
              </a:xfrm>
              <a:custGeom>
                <a:avLst/>
                <a:gdLst/>
                <a:ahLst/>
                <a:cxnLst>
                  <a:cxn ang="0">
                    <a:pos x="1" y="4"/>
                  </a:cxn>
                  <a:cxn ang="0">
                    <a:pos x="21" y="4"/>
                  </a:cxn>
                  <a:cxn ang="0">
                    <a:pos x="23" y="2"/>
                  </a:cxn>
                  <a:cxn ang="0">
                    <a:pos x="21" y="0"/>
                  </a:cxn>
                  <a:cxn ang="0">
                    <a:pos x="1" y="0"/>
                  </a:cxn>
                  <a:cxn ang="0">
                    <a:pos x="0" y="2"/>
                  </a:cxn>
                  <a:cxn ang="0">
                    <a:pos x="1" y="4"/>
                  </a:cxn>
                  <a:cxn ang="0">
                    <a:pos x="1" y="4"/>
                  </a:cxn>
                  <a:cxn ang="0">
                    <a:pos x="1" y="4"/>
                  </a:cxn>
                </a:cxnLst>
                <a:rect l="0" t="0" r="r" b="b"/>
                <a:pathLst>
                  <a:path w="23" h="4">
                    <a:moveTo>
                      <a:pt x="1" y="4"/>
                    </a:moveTo>
                    <a:cubicBezTo>
                      <a:pt x="21" y="4"/>
                      <a:pt x="21" y="4"/>
                      <a:pt x="21" y="4"/>
                    </a:cubicBezTo>
                    <a:cubicBezTo>
                      <a:pt x="22" y="4"/>
                      <a:pt x="23" y="3"/>
                      <a:pt x="23" y="2"/>
                    </a:cubicBezTo>
                    <a:cubicBezTo>
                      <a:pt x="23" y="1"/>
                      <a:pt x="22" y="0"/>
                      <a:pt x="21"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134">
                <a:extLst>
                  <a:ext uri="{FF2B5EF4-FFF2-40B4-BE49-F238E27FC236}">
                    <a16:creationId xmlns:a16="http://schemas.microsoft.com/office/drawing/2014/main" id="{1EB3DF4F-8FF2-4F71-BD13-02812B17DADC}"/>
                  </a:ext>
                </a:extLst>
              </p:cNvPr>
              <p:cNvSpPr>
                <a:spLocks noEditPoints="1"/>
              </p:cNvSpPr>
              <p:nvPr/>
            </p:nvSpPr>
            <p:spPr bwMode="auto">
              <a:xfrm>
                <a:off x="6543675" y="2820988"/>
                <a:ext cx="66675" cy="9525"/>
              </a:xfrm>
              <a:custGeom>
                <a:avLst/>
                <a:gdLst/>
                <a:ahLst/>
                <a:cxnLst>
                  <a:cxn ang="0">
                    <a:pos x="1" y="3"/>
                  </a:cxn>
                  <a:cxn ang="0">
                    <a:pos x="21" y="3"/>
                  </a:cxn>
                  <a:cxn ang="0">
                    <a:pos x="23" y="1"/>
                  </a:cxn>
                  <a:cxn ang="0">
                    <a:pos x="21" y="0"/>
                  </a:cxn>
                  <a:cxn ang="0">
                    <a:pos x="1" y="0"/>
                  </a:cxn>
                  <a:cxn ang="0">
                    <a:pos x="0" y="1"/>
                  </a:cxn>
                  <a:cxn ang="0">
                    <a:pos x="1" y="3"/>
                  </a:cxn>
                  <a:cxn ang="0">
                    <a:pos x="1" y="3"/>
                  </a:cxn>
                  <a:cxn ang="0">
                    <a:pos x="1" y="3"/>
                  </a:cxn>
                </a:cxnLst>
                <a:rect l="0" t="0" r="r" b="b"/>
                <a:pathLst>
                  <a:path w="23" h="3">
                    <a:moveTo>
                      <a:pt x="1" y="3"/>
                    </a:moveTo>
                    <a:cubicBezTo>
                      <a:pt x="21" y="3"/>
                      <a:pt x="21" y="3"/>
                      <a:pt x="21" y="3"/>
                    </a:cubicBezTo>
                    <a:cubicBezTo>
                      <a:pt x="22" y="3"/>
                      <a:pt x="23" y="2"/>
                      <a:pt x="23" y="1"/>
                    </a:cubicBezTo>
                    <a:cubicBezTo>
                      <a:pt x="23" y="0"/>
                      <a:pt x="22" y="0"/>
                      <a:pt x="21" y="0"/>
                    </a:cubicBezTo>
                    <a:cubicBezTo>
                      <a:pt x="1" y="0"/>
                      <a:pt x="1" y="0"/>
                      <a:pt x="1" y="0"/>
                    </a:cubicBezTo>
                    <a:cubicBezTo>
                      <a:pt x="0" y="0"/>
                      <a:pt x="0" y="0"/>
                      <a:pt x="0" y="1"/>
                    </a:cubicBezTo>
                    <a:cubicBezTo>
                      <a:pt x="0" y="2"/>
                      <a:pt x="0" y="3"/>
                      <a:pt x="1" y="3"/>
                    </a:cubicBezTo>
                    <a:close/>
                    <a:moveTo>
                      <a:pt x="1" y="3"/>
                    </a:moveTo>
                    <a:cubicBezTo>
                      <a:pt x="1" y="3"/>
                      <a:pt x="1" y="3"/>
                      <a:pt x="1" y="3"/>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135">
                <a:extLst>
                  <a:ext uri="{FF2B5EF4-FFF2-40B4-BE49-F238E27FC236}">
                    <a16:creationId xmlns:a16="http://schemas.microsoft.com/office/drawing/2014/main" id="{79C48724-19D3-4AC5-B696-7295787FD942}"/>
                  </a:ext>
                </a:extLst>
              </p:cNvPr>
              <p:cNvSpPr>
                <a:spLocks noEditPoints="1"/>
              </p:cNvSpPr>
              <p:nvPr/>
            </p:nvSpPr>
            <p:spPr bwMode="auto">
              <a:xfrm>
                <a:off x="6543675" y="2852738"/>
                <a:ext cx="142875" cy="12700"/>
              </a:xfrm>
              <a:custGeom>
                <a:avLst/>
                <a:gdLst/>
                <a:ahLst/>
                <a:cxnLst>
                  <a:cxn ang="0">
                    <a:pos x="0" y="2"/>
                  </a:cxn>
                  <a:cxn ang="0">
                    <a:pos x="1" y="4"/>
                  </a:cxn>
                  <a:cxn ang="0">
                    <a:pos x="48" y="4"/>
                  </a:cxn>
                  <a:cxn ang="0">
                    <a:pos x="49" y="2"/>
                  </a:cxn>
                  <a:cxn ang="0">
                    <a:pos x="48" y="0"/>
                  </a:cxn>
                  <a:cxn ang="0">
                    <a:pos x="1" y="0"/>
                  </a:cxn>
                  <a:cxn ang="0">
                    <a:pos x="0" y="2"/>
                  </a:cxn>
                  <a:cxn ang="0">
                    <a:pos x="0" y="2"/>
                  </a:cxn>
                  <a:cxn ang="0">
                    <a:pos x="0" y="2"/>
                  </a:cxn>
                </a:cxnLst>
                <a:rect l="0" t="0" r="r" b="b"/>
                <a:pathLst>
                  <a:path w="49" h="4">
                    <a:moveTo>
                      <a:pt x="0" y="2"/>
                    </a:moveTo>
                    <a:cubicBezTo>
                      <a:pt x="0" y="3"/>
                      <a:pt x="0" y="4"/>
                      <a:pt x="1" y="4"/>
                    </a:cubicBezTo>
                    <a:cubicBezTo>
                      <a:pt x="48" y="4"/>
                      <a:pt x="48" y="4"/>
                      <a:pt x="48" y="4"/>
                    </a:cubicBezTo>
                    <a:cubicBezTo>
                      <a:pt x="49" y="4"/>
                      <a:pt x="49" y="3"/>
                      <a:pt x="49" y="2"/>
                    </a:cubicBezTo>
                    <a:cubicBezTo>
                      <a:pt x="49" y="1"/>
                      <a:pt x="49" y="0"/>
                      <a:pt x="48" y="0"/>
                    </a:cubicBezTo>
                    <a:cubicBezTo>
                      <a:pt x="1" y="0"/>
                      <a:pt x="1" y="0"/>
                      <a:pt x="1" y="0"/>
                    </a:cubicBezTo>
                    <a:cubicBezTo>
                      <a:pt x="0" y="0"/>
                      <a:pt x="0" y="1"/>
                      <a:pt x="0" y="2"/>
                    </a:cubicBezTo>
                    <a:close/>
                    <a:moveTo>
                      <a:pt x="0" y="2"/>
                    </a:moveTo>
                    <a:cubicBezTo>
                      <a:pt x="0" y="2"/>
                      <a:pt x="0" y="2"/>
                      <a:pt x="0" y="2"/>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6" name="Freeform 136">
                <a:extLst>
                  <a:ext uri="{FF2B5EF4-FFF2-40B4-BE49-F238E27FC236}">
                    <a16:creationId xmlns:a16="http://schemas.microsoft.com/office/drawing/2014/main" id="{0D18A6B3-A77F-4BCD-8EBE-38DCB4242B29}"/>
                  </a:ext>
                </a:extLst>
              </p:cNvPr>
              <p:cNvSpPr>
                <a:spLocks noEditPoints="1"/>
              </p:cNvSpPr>
              <p:nvPr/>
            </p:nvSpPr>
            <p:spPr bwMode="auto">
              <a:xfrm>
                <a:off x="6418263" y="2921001"/>
                <a:ext cx="268288" cy="11113"/>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7" name="Freeform 137">
                <a:extLst>
                  <a:ext uri="{FF2B5EF4-FFF2-40B4-BE49-F238E27FC236}">
                    <a16:creationId xmlns:a16="http://schemas.microsoft.com/office/drawing/2014/main" id="{D2F3523E-9864-4BB9-854C-823C9BB84241}"/>
                  </a:ext>
                </a:extLst>
              </p:cNvPr>
              <p:cNvSpPr>
                <a:spLocks noEditPoints="1"/>
              </p:cNvSpPr>
              <p:nvPr/>
            </p:nvSpPr>
            <p:spPr bwMode="auto">
              <a:xfrm>
                <a:off x="6418263" y="2955926"/>
                <a:ext cx="268288" cy="9525"/>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Freeform 138">
                <a:extLst>
                  <a:ext uri="{FF2B5EF4-FFF2-40B4-BE49-F238E27FC236}">
                    <a16:creationId xmlns:a16="http://schemas.microsoft.com/office/drawing/2014/main" id="{8B107194-7AE4-421F-AD6A-3FE86210B329}"/>
                  </a:ext>
                </a:extLst>
              </p:cNvPr>
              <p:cNvSpPr>
                <a:spLocks noEditPoints="1"/>
              </p:cNvSpPr>
              <p:nvPr/>
            </p:nvSpPr>
            <p:spPr bwMode="auto">
              <a:xfrm>
                <a:off x="6418263" y="2987676"/>
                <a:ext cx="268288" cy="12700"/>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Freeform 139">
                <a:extLst>
                  <a:ext uri="{FF2B5EF4-FFF2-40B4-BE49-F238E27FC236}">
                    <a16:creationId xmlns:a16="http://schemas.microsoft.com/office/drawing/2014/main" id="{F718017A-779A-442B-B4E3-49DAA4C1AD70}"/>
                  </a:ext>
                </a:extLst>
              </p:cNvPr>
              <p:cNvSpPr>
                <a:spLocks noEditPoints="1"/>
              </p:cNvSpPr>
              <p:nvPr/>
            </p:nvSpPr>
            <p:spPr bwMode="auto">
              <a:xfrm>
                <a:off x="6418263" y="2889251"/>
                <a:ext cx="268285" cy="7937"/>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Freeform 140">
                <a:extLst>
                  <a:ext uri="{FF2B5EF4-FFF2-40B4-BE49-F238E27FC236}">
                    <a16:creationId xmlns:a16="http://schemas.microsoft.com/office/drawing/2014/main" id="{0FA5A0B4-4B6A-4FC7-882C-277A69E512D2}"/>
                  </a:ext>
                </a:extLst>
              </p:cNvPr>
              <p:cNvSpPr>
                <a:spLocks noEditPoints="1"/>
              </p:cNvSpPr>
              <p:nvPr/>
            </p:nvSpPr>
            <p:spPr bwMode="auto">
              <a:xfrm>
                <a:off x="6418263" y="2774951"/>
                <a:ext cx="101600" cy="90488"/>
              </a:xfrm>
              <a:custGeom>
                <a:avLst/>
                <a:gdLst/>
                <a:ahLst/>
                <a:cxnLst>
                  <a:cxn ang="0">
                    <a:pos x="4" y="31"/>
                  </a:cxn>
                  <a:cxn ang="0">
                    <a:pos x="31" y="31"/>
                  </a:cxn>
                  <a:cxn ang="0">
                    <a:pos x="35" y="27"/>
                  </a:cxn>
                  <a:cxn ang="0">
                    <a:pos x="35" y="4"/>
                  </a:cxn>
                  <a:cxn ang="0">
                    <a:pos x="31" y="0"/>
                  </a:cxn>
                  <a:cxn ang="0">
                    <a:pos x="4" y="0"/>
                  </a:cxn>
                  <a:cxn ang="0">
                    <a:pos x="0" y="4"/>
                  </a:cxn>
                  <a:cxn ang="0">
                    <a:pos x="0" y="27"/>
                  </a:cxn>
                  <a:cxn ang="0">
                    <a:pos x="4" y="31"/>
                  </a:cxn>
                  <a:cxn ang="0">
                    <a:pos x="8" y="8"/>
                  </a:cxn>
                  <a:cxn ang="0">
                    <a:pos x="27" y="8"/>
                  </a:cxn>
                  <a:cxn ang="0">
                    <a:pos x="27" y="23"/>
                  </a:cxn>
                  <a:cxn ang="0">
                    <a:pos x="8" y="23"/>
                  </a:cxn>
                  <a:cxn ang="0">
                    <a:pos x="8" y="8"/>
                  </a:cxn>
                  <a:cxn ang="0">
                    <a:pos x="8" y="8"/>
                  </a:cxn>
                  <a:cxn ang="0">
                    <a:pos x="8" y="8"/>
                  </a:cxn>
                </a:cxnLst>
                <a:rect l="0" t="0" r="r" b="b"/>
                <a:pathLst>
                  <a:path w="35" h="31">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grpFill/>
              <a:ln w="9525">
                <a:noFill/>
                <a:round/>
                <a:headEnd/>
                <a:tailEnd/>
              </a:ln>
            </p:spPr>
            <p:txBody>
              <a:bodyPr vert="horz" wrap="square" lIns="74271" tIns="37136" rIns="74271" bIns="3713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93"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31" name="TextBox 30">
            <a:extLst>
              <a:ext uri="{FF2B5EF4-FFF2-40B4-BE49-F238E27FC236}">
                <a16:creationId xmlns:a16="http://schemas.microsoft.com/office/drawing/2014/main" id="{08024DBF-5C41-4314-8802-2C407B69F083}"/>
              </a:ext>
            </a:extLst>
          </p:cNvPr>
          <p:cNvSpPr txBox="1"/>
          <p:nvPr/>
        </p:nvSpPr>
        <p:spPr>
          <a:xfrm>
            <a:off x="3787223" y="1264096"/>
            <a:ext cx="24032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Business Questions</a:t>
            </a:r>
          </a:p>
        </p:txBody>
      </p:sp>
      <p:sp>
        <p:nvSpPr>
          <p:cNvPr id="32" name="TextBox 31">
            <a:extLst>
              <a:ext uri="{FF2B5EF4-FFF2-40B4-BE49-F238E27FC236}">
                <a16:creationId xmlns:a16="http://schemas.microsoft.com/office/drawing/2014/main" id="{5331AB9B-D96B-4026-9F43-50A76B4CDE35}"/>
              </a:ext>
            </a:extLst>
          </p:cNvPr>
          <p:cNvSpPr txBox="1"/>
          <p:nvPr/>
        </p:nvSpPr>
        <p:spPr>
          <a:xfrm>
            <a:off x="9114924" y="1261734"/>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Analysis</a:t>
            </a:r>
          </a:p>
        </p:txBody>
      </p:sp>
      <p:sp>
        <p:nvSpPr>
          <p:cNvPr id="33" name="Rectangle 32">
            <a:extLst>
              <a:ext uri="{FF2B5EF4-FFF2-40B4-BE49-F238E27FC236}">
                <a16:creationId xmlns:a16="http://schemas.microsoft.com/office/drawing/2014/main" id="{8E3AEA7A-6E84-42BF-8851-1005C1EFC9D6}"/>
              </a:ext>
            </a:extLst>
          </p:cNvPr>
          <p:cNvSpPr/>
          <p:nvPr/>
        </p:nvSpPr>
        <p:spPr>
          <a:xfrm>
            <a:off x="3308608" y="1757547"/>
            <a:ext cx="3614056" cy="738664"/>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What optimal display should be maintained for still/SSD brands so that Dasani does best, from a bundling standpoint? </a:t>
            </a:r>
          </a:p>
        </p:txBody>
      </p:sp>
      <p:sp>
        <p:nvSpPr>
          <p:cNvPr id="37" name="Rectangle 36">
            <a:extLst>
              <a:ext uri="{FF2B5EF4-FFF2-40B4-BE49-F238E27FC236}">
                <a16:creationId xmlns:a16="http://schemas.microsoft.com/office/drawing/2014/main" id="{E9B1701E-D060-4BD2-93B4-11BEC666A91D}"/>
              </a:ext>
            </a:extLst>
          </p:cNvPr>
          <p:cNvSpPr/>
          <p:nvPr/>
        </p:nvSpPr>
        <p:spPr>
          <a:xfrm>
            <a:off x="8123504" y="1757547"/>
            <a:ext cx="3614057" cy="738664"/>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Lift contribution from execution metrics are looked at, to come up with optimal execution metrics</a:t>
            </a:r>
            <a:endPar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endParaRPr>
          </a:p>
        </p:txBody>
      </p:sp>
      <p:sp>
        <p:nvSpPr>
          <p:cNvPr id="39" name="Rectangle 38">
            <a:extLst>
              <a:ext uri="{FF2B5EF4-FFF2-40B4-BE49-F238E27FC236}">
                <a16:creationId xmlns:a16="http://schemas.microsoft.com/office/drawing/2014/main" id="{AC92DB0B-BF6C-4366-B1FE-B67431CCFBF1}"/>
              </a:ext>
            </a:extLst>
          </p:cNvPr>
          <p:cNvSpPr/>
          <p:nvPr/>
        </p:nvSpPr>
        <p:spPr>
          <a:xfrm>
            <a:off x="3308608" y="2825217"/>
            <a:ext cx="3614056" cy="738664"/>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Can we convert more Gatorade shoppers to Powerade, w/more aggressive MPET pricing?</a:t>
            </a:r>
          </a:p>
        </p:txBody>
      </p:sp>
      <p:sp>
        <p:nvSpPr>
          <p:cNvPr id="40" name="Rectangle 39">
            <a:extLst>
              <a:ext uri="{FF2B5EF4-FFF2-40B4-BE49-F238E27FC236}">
                <a16:creationId xmlns:a16="http://schemas.microsoft.com/office/drawing/2014/main" id="{24163E7C-1C79-4C27-802C-CC81CB264F82}"/>
              </a:ext>
            </a:extLst>
          </p:cNvPr>
          <p:cNvSpPr/>
          <p:nvPr/>
        </p:nvSpPr>
        <p:spPr>
          <a:xfrm>
            <a:off x="3308608" y="4064498"/>
            <a:ext cx="3614056" cy="523220"/>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What is the best promo bundle partner (CPG) and offer for 12oz MPET?</a:t>
            </a:r>
          </a:p>
        </p:txBody>
      </p:sp>
      <p:sp>
        <p:nvSpPr>
          <p:cNvPr id="41" name="Rectangle 40">
            <a:extLst>
              <a:ext uri="{FF2B5EF4-FFF2-40B4-BE49-F238E27FC236}">
                <a16:creationId xmlns:a16="http://schemas.microsoft.com/office/drawing/2014/main" id="{E64F1FE7-00DF-4F2E-942F-96AA6E887A03}"/>
              </a:ext>
            </a:extLst>
          </p:cNvPr>
          <p:cNvSpPr/>
          <p:nvPr/>
        </p:nvSpPr>
        <p:spPr>
          <a:xfrm>
            <a:off x="3308608" y="5226023"/>
            <a:ext cx="3614056" cy="523220"/>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rPr>
              <a:t>What are best adjacent categories to Sports Drinks?</a:t>
            </a:r>
          </a:p>
        </p:txBody>
      </p:sp>
      <p:sp>
        <p:nvSpPr>
          <p:cNvPr id="42" name="Rectangle 41">
            <a:extLst>
              <a:ext uri="{FF2B5EF4-FFF2-40B4-BE49-F238E27FC236}">
                <a16:creationId xmlns:a16="http://schemas.microsoft.com/office/drawing/2014/main" id="{7377947D-5C23-4F58-8649-B0B699382034}"/>
              </a:ext>
            </a:extLst>
          </p:cNvPr>
          <p:cNvSpPr/>
          <p:nvPr/>
        </p:nvSpPr>
        <p:spPr>
          <a:xfrm>
            <a:off x="8123504" y="2945150"/>
            <a:ext cx="3614057" cy="523220"/>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Determined the optimal price gap at which average market share is maintained </a:t>
            </a:r>
            <a:endPar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endParaRPr>
          </a:p>
        </p:txBody>
      </p:sp>
      <p:sp>
        <p:nvSpPr>
          <p:cNvPr id="43" name="Rectangle 42">
            <a:extLst>
              <a:ext uri="{FF2B5EF4-FFF2-40B4-BE49-F238E27FC236}">
                <a16:creationId xmlns:a16="http://schemas.microsoft.com/office/drawing/2014/main" id="{2A255B99-6452-49E0-86DD-C3AC2F202266}"/>
              </a:ext>
            </a:extLst>
          </p:cNvPr>
          <p:cNvSpPr/>
          <p:nvPr/>
        </p:nvSpPr>
        <p:spPr>
          <a:xfrm>
            <a:off x="8123504" y="5171590"/>
            <a:ext cx="3614057" cy="738664"/>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Affinity Analysis / Market basket Analysis to understand other categories that are similar to sports drinks</a:t>
            </a:r>
          </a:p>
        </p:txBody>
      </p:sp>
      <p:sp>
        <p:nvSpPr>
          <p:cNvPr id="44" name="Rectangle 43">
            <a:extLst>
              <a:ext uri="{FF2B5EF4-FFF2-40B4-BE49-F238E27FC236}">
                <a16:creationId xmlns:a16="http://schemas.microsoft.com/office/drawing/2014/main" id="{A1DE5049-1CE2-42A1-8254-49E18DB7D2FB}"/>
              </a:ext>
            </a:extLst>
          </p:cNvPr>
          <p:cNvSpPr/>
          <p:nvPr/>
        </p:nvSpPr>
        <p:spPr>
          <a:xfrm>
            <a:off x="8123505" y="4064498"/>
            <a:ext cx="3614057" cy="523220"/>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Look back at the lifts where the 12pk is copromoted with other packs </a:t>
            </a:r>
            <a:endParaRPr kumimoji="0" lang="en-US" sz="1400" b="0" i="0" u="none" strike="noStrike" kern="1200" cap="none" spc="0" normalizeH="0" baseline="0" noProof="0" dirty="0">
              <a:ln>
                <a:noFill/>
              </a:ln>
              <a:solidFill>
                <a:srgbClr val="000000"/>
              </a:solidFill>
              <a:effectLst/>
              <a:uLnTx/>
              <a:uFillTx/>
              <a:latin typeface="Arial"/>
              <a:ea typeface="+mn-ea"/>
              <a:cs typeface="Calibri" panose="020F0502020204030204" pitchFamily="34" charset="0"/>
            </a:endParaRPr>
          </a:p>
        </p:txBody>
      </p:sp>
      <p:cxnSp>
        <p:nvCxnSpPr>
          <p:cNvPr id="46" name="Straight Connector 45">
            <a:extLst>
              <a:ext uri="{FF2B5EF4-FFF2-40B4-BE49-F238E27FC236}">
                <a16:creationId xmlns:a16="http://schemas.microsoft.com/office/drawing/2014/main" id="{C8A8B856-4B5E-45B5-999E-DA8CB8D211D0}"/>
              </a:ext>
            </a:extLst>
          </p:cNvPr>
          <p:cNvCxnSpPr/>
          <p:nvPr/>
        </p:nvCxnSpPr>
        <p:spPr>
          <a:xfrm>
            <a:off x="2873828" y="1877480"/>
            <a:ext cx="0" cy="498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B532C4A-DE6E-4774-95FA-A486692F008A}"/>
              </a:ext>
            </a:extLst>
          </p:cNvPr>
          <p:cNvCxnSpPr/>
          <p:nvPr/>
        </p:nvCxnSpPr>
        <p:spPr>
          <a:xfrm>
            <a:off x="2873828" y="2945150"/>
            <a:ext cx="0" cy="498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6FF270-6222-4A98-A1C8-05E9C55A1604}"/>
              </a:ext>
            </a:extLst>
          </p:cNvPr>
          <p:cNvCxnSpPr/>
          <p:nvPr/>
        </p:nvCxnSpPr>
        <p:spPr>
          <a:xfrm>
            <a:off x="2873828" y="4064791"/>
            <a:ext cx="0" cy="498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274964-8193-48CA-B4B2-9A349D1403BC}"/>
              </a:ext>
            </a:extLst>
          </p:cNvPr>
          <p:cNvCxnSpPr/>
          <p:nvPr/>
        </p:nvCxnSpPr>
        <p:spPr>
          <a:xfrm>
            <a:off x="2873828" y="5238234"/>
            <a:ext cx="0" cy="49879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Arrow: Right 50">
            <a:extLst>
              <a:ext uri="{FF2B5EF4-FFF2-40B4-BE49-F238E27FC236}">
                <a16:creationId xmlns:a16="http://schemas.microsoft.com/office/drawing/2014/main" id="{A19BE035-BB04-4FC4-9432-E5F56E359D89}"/>
              </a:ext>
            </a:extLst>
          </p:cNvPr>
          <p:cNvSpPr/>
          <p:nvPr/>
        </p:nvSpPr>
        <p:spPr>
          <a:xfrm>
            <a:off x="7313900" y="1920875"/>
            <a:ext cx="402772" cy="319164"/>
          </a:xfrm>
          <a:prstGeom prst="rightArrow">
            <a:avLst/>
          </a:prstGeom>
          <a:solidFill>
            <a:srgbClr val="808080"/>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52" name="Arrow: Right 51">
            <a:extLst>
              <a:ext uri="{FF2B5EF4-FFF2-40B4-BE49-F238E27FC236}">
                <a16:creationId xmlns:a16="http://schemas.microsoft.com/office/drawing/2014/main" id="{D620B551-C0D1-4D15-9AC5-340147055D6E}"/>
              </a:ext>
            </a:extLst>
          </p:cNvPr>
          <p:cNvSpPr/>
          <p:nvPr/>
        </p:nvSpPr>
        <p:spPr>
          <a:xfrm>
            <a:off x="7321698" y="3075767"/>
            <a:ext cx="402772" cy="319164"/>
          </a:xfrm>
          <a:prstGeom prst="rightArrow">
            <a:avLst/>
          </a:prstGeom>
          <a:solidFill>
            <a:srgbClr val="808080"/>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53" name="Arrow: Right 52">
            <a:extLst>
              <a:ext uri="{FF2B5EF4-FFF2-40B4-BE49-F238E27FC236}">
                <a16:creationId xmlns:a16="http://schemas.microsoft.com/office/drawing/2014/main" id="{F688A7EA-EF91-44C6-9BBC-DE9E552D9B16}"/>
              </a:ext>
            </a:extLst>
          </p:cNvPr>
          <p:cNvSpPr/>
          <p:nvPr/>
        </p:nvSpPr>
        <p:spPr>
          <a:xfrm>
            <a:off x="7321698" y="4189622"/>
            <a:ext cx="402772" cy="319164"/>
          </a:xfrm>
          <a:prstGeom prst="rightArrow">
            <a:avLst/>
          </a:prstGeom>
          <a:solidFill>
            <a:srgbClr val="808080"/>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54" name="Arrow: Right 53">
            <a:extLst>
              <a:ext uri="{FF2B5EF4-FFF2-40B4-BE49-F238E27FC236}">
                <a16:creationId xmlns:a16="http://schemas.microsoft.com/office/drawing/2014/main" id="{007221B1-9865-4CD5-AB2C-B1B2AA4253FD}"/>
              </a:ext>
            </a:extLst>
          </p:cNvPr>
          <p:cNvSpPr/>
          <p:nvPr/>
        </p:nvSpPr>
        <p:spPr>
          <a:xfrm>
            <a:off x="7364699" y="5274112"/>
            <a:ext cx="402772" cy="319164"/>
          </a:xfrm>
          <a:prstGeom prst="rightArrow">
            <a:avLst/>
          </a:prstGeom>
          <a:solidFill>
            <a:srgbClr val="808080"/>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0000"/>
              </a:solidFill>
              <a:effectLst/>
              <a:uLnTx/>
              <a:uFillTx/>
              <a:latin typeface="Arial"/>
              <a:ea typeface="+mn-ea"/>
              <a:cs typeface="+mn-cs"/>
            </a:endParaRPr>
          </a:p>
        </p:txBody>
      </p:sp>
      <p:grpSp>
        <p:nvGrpSpPr>
          <p:cNvPr id="55" name="Group 54">
            <a:extLst>
              <a:ext uri="{FF2B5EF4-FFF2-40B4-BE49-F238E27FC236}">
                <a16:creationId xmlns:a16="http://schemas.microsoft.com/office/drawing/2014/main" id="{86A23CB1-CA8F-4FC7-8656-A8D2A7463FAC}"/>
              </a:ext>
            </a:extLst>
          </p:cNvPr>
          <p:cNvGrpSpPr/>
          <p:nvPr/>
        </p:nvGrpSpPr>
        <p:grpSpPr>
          <a:xfrm>
            <a:off x="11429702" y="6214951"/>
            <a:ext cx="761747" cy="378383"/>
            <a:chOff x="11347033" y="6137684"/>
            <a:chExt cx="761747" cy="378383"/>
          </a:xfrm>
        </p:grpSpPr>
        <p:sp>
          <p:nvSpPr>
            <p:cNvPr id="56" name="Arrow: Curved Up 55">
              <a:extLst>
                <a:ext uri="{FF2B5EF4-FFF2-40B4-BE49-F238E27FC236}">
                  <a16:creationId xmlns:a16="http://schemas.microsoft.com/office/drawing/2014/main" id="{98458423-A9A0-4259-9B70-E9370B2ECB57}"/>
                </a:ext>
              </a:extLst>
            </p:cNvPr>
            <p:cNvSpPr/>
            <p:nvPr/>
          </p:nvSpPr>
          <p:spPr>
            <a:xfrm rot="10800000">
              <a:off x="11397501" y="6137684"/>
              <a:ext cx="669046" cy="378383"/>
            </a:xfrm>
            <a:prstGeom prst="curvedUpArrow">
              <a:avLst>
                <a:gd name="adj1" fmla="val 30171"/>
                <a:gd name="adj2" fmla="val 50000"/>
                <a:gd name="adj3" fmla="val 25000"/>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57" name="TextBox 56">
              <a:extLst>
                <a:ext uri="{FF2B5EF4-FFF2-40B4-BE49-F238E27FC236}">
                  <a16:creationId xmlns:a16="http://schemas.microsoft.com/office/drawing/2014/main" id="{2A94DF01-83AA-47CE-AD9E-D6CE15B47B67}"/>
                </a:ext>
              </a:extLst>
            </p:cNvPr>
            <p:cNvSpPr txBox="1"/>
            <p:nvPr/>
          </p:nvSpPr>
          <p:spPr>
            <a:xfrm>
              <a:off x="11347033" y="6208290"/>
              <a:ext cx="7617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mn-ea"/>
                  <a:cs typeface="+mn-cs"/>
                  <a:hlinkClick r:id="" action="ppaction://noaction"/>
                </a:rPr>
                <a:t>Return</a:t>
              </a:r>
              <a:endParaRPr kumimoji="0" lang="en-US" sz="1400" b="1" i="0" u="none" strike="noStrike" kern="1200" cap="none" spc="0" normalizeH="0" baseline="0" noProof="0">
                <a:ln>
                  <a:noFill/>
                </a:ln>
                <a:solidFill>
                  <a:srgbClr val="C00000"/>
                </a:solidFill>
                <a:effectLst/>
                <a:uLnTx/>
                <a:uFillTx/>
                <a:latin typeface="Arial"/>
                <a:ea typeface="+mn-ea"/>
                <a:cs typeface="+mn-cs"/>
              </a:endParaRPr>
            </a:p>
          </p:txBody>
        </p:sp>
      </p:grpSp>
      <p:sp>
        <p:nvSpPr>
          <p:cNvPr id="58" name="Title 1">
            <a:extLst>
              <a:ext uri="{FF2B5EF4-FFF2-40B4-BE49-F238E27FC236}">
                <a16:creationId xmlns:a16="http://schemas.microsoft.com/office/drawing/2014/main" id="{17BEF06D-2B1F-4D90-BE4F-522AA6D7DDF3}"/>
              </a:ext>
            </a:extLst>
          </p:cNvPr>
          <p:cNvSpPr txBox="1">
            <a:spLocks/>
          </p:cNvSpPr>
          <p:nvPr/>
        </p:nvSpPr>
        <p:spPr bwMode="auto">
          <a:xfrm>
            <a:off x="325539" y="559235"/>
            <a:ext cx="11725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lvl="0"/>
            <a:r>
              <a:rPr lang="en-US" sz="2400" b="1" dirty="0"/>
              <a:t>Retail Strategy Question Examples</a:t>
            </a:r>
            <a:endPar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endParaRPr>
          </a:p>
        </p:txBody>
      </p:sp>
    </p:spTree>
    <p:extLst>
      <p:ext uri="{BB962C8B-B14F-4D97-AF65-F5344CB8AC3E}">
        <p14:creationId xmlns:p14="http://schemas.microsoft.com/office/powerpoint/2010/main" val="3386851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8146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906977"/>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3"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3"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65956" y="38146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8430846" y="1828783"/>
            <a:ext cx="2096656" cy="479369"/>
            <a:chOff x="265122" y="1728991"/>
            <a:chExt cx="2096656" cy="479369"/>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265122" y="1747367"/>
              <a:ext cx="1619994" cy="460993"/>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6227" y="1728991"/>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0F2DC10D-9B06-48B2-867E-8A88DA037208}"/>
              </a:ext>
            </a:extLst>
          </p:cNvPr>
          <p:cNvSpPr txBox="1"/>
          <p:nvPr/>
        </p:nvSpPr>
        <p:spPr>
          <a:xfrm>
            <a:off x="4653569" y="3906977"/>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sp>
        <p:nvSpPr>
          <p:cNvPr id="135" name="Freeform 45">
            <a:extLst>
              <a:ext uri="{FF2B5EF4-FFF2-40B4-BE49-F238E27FC236}">
                <a16:creationId xmlns:a16="http://schemas.microsoft.com/office/drawing/2014/main" id="{5D66577D-9068-4764-96B9-23553BB2550E}"/>
              </a:ext>
            </a:extLst>
          </p:cNvPr>
          <p:cNvSpPr>
            <a:spLocks noEditPoints="1"/>
          </p:cNvSpPr>
          <p:nvPr/>
        </p:nvSpPr>
        <p:spPr bwMode="auto">
          <a:xfrm>
            <a:off x="568342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Freeform 45">
            <a:extLst>
              <a:ext uri="{FF2B5EF4-FFF2-40B4-BE49-F238E27FC236}">
                <a16:creationId xmlns:a16="http://schemas.microsoft.com/office/drawing/2014/main" id="{57125E93-D2DC-4C80-87AD-EDF1B67F056E}"/>
              </a:ext>
            </a:extLst>
          </p:cNvPr>
          <p:cNvSpPr>
            <a:spLocks noEditPoints="1"/>
          </p:cNvSpPr>
          <p:nvPr/>
        </p:nvSpPr>
        <p:spPr bwMode="auto">
          <a:xfrm>
            <a:off x="3752632"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6"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2" name="Freeform 45">
            <a:extLst>
              <a:ext uri="{FF2B5EF4-FFF2-40B4-BE49-F238E27FC236}">
                <a16:creationId xmlns:a16="http://schemas.microsoft.com/office/drawing/2014/main" id="{32D2BAFE-26BD-4584-90CC-525917062828}"/>
              </a:ext>
            </a:extLst>
          </p:cNvPr>
          <p:cNvSpPr>
            <a:spLocks noEditPoints="1"/>
          </p:cNvSpPr>
          <p:nvPr/>
        </p:nvSpPr>
        <p:spPr bwMode="auto">
          <a:xfrm>
            <a:off x="6032554"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7"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sp>
        <p:nvSpPr>
          <p:cNvPr id="143" name="Freeform 45">
            <a:extLst>
              <a:ext uri="{FF2B5EF4-FFF2-40B4-BE49-F238E27FC236}">
                <a16:creationId xmlns:a16="http://schemas.microsoft.com/office/drawing/2014/main" id="{F68B39F7-7D02-47DF-8CC0-3DD9E95FE795}"/>
              </a:ext>
            </a:extLst>
          </p:cNvPr>
          <p:cNvSpPr>
            <a:spLocks noEditPoints="1"/>
          </p:cNvSpPr>
          <p:nvPr/>
        </p:nvSpPr>
        <p:spPr bwMode="auto">
          <a:xfrm>
            <a:off x="792581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6248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p:cTn id="7" dur="500" fill="hold"/>
                                        <p:tgtEl>
                                          <p:spTgt spid="143"/>
                                        </p:tgtEl>
                                        <p:attrNameLst>
                                          <p:attrName>ppt_w</p:attrName>
                                        </p:attrNameLst>
                                      </p:cBhvr>
                                      <p:tavLst>
                                        <p:tav tm="0">
                                          <p:val>
                                            <p:fltVal val="0"/>
                                          </p:val>
                                        </p:tav>
                                        <p:tav tm="100000">
                                          <p:val>
                                            <p:strVal val="#ppt_w"/>
                                          </p:val>
                                        </p:tav>
                                      </p:tavLst>
                                    </p:anim>
                                    <p:anim calcmode="lin" valueType="num">
                                      <p:cBhvr>
                                        <p:cTn id="8" dur="500" fill="hold"/>
                                        <p:tgtEl>
                                          <p:spTgt spid="143"/>
                                        </p:tgtEl>
                                        <p:attrNameLst>
                                          <p:attrName>ppt_h</p:attrName>
                                        </p:attrNameLst>
                                      </p:cBhvr>
                                      <p:tavLst>
                                        <p:tav tm="0">
                                          <p:val>
                                            <p:fltVal val="0"/>
                                          </p:val>
                                        </p:tav>
                                        <p:tav tm="100000">
                                          <p:val>
                                            <p:strVal val="#ppt_h"/>
                                          </p:val>
                                        </p:tav>
                                      </p:tavLst>
                                    </p:anim>
                                    <p:animEffect transition="in" filter="fade">
                                      <p:cBhvr>
                                        <p:cTn id="9" dur="500"/>
                                        <p:tgtEl>
                                          <p:spTgt spid="14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84" name="TextBox 83">
            <a:extLst>
              <a:ext uri="{FF2B5EF4-FFF2-40B4-BE49-F238E27FC236}">
                <a16:creationId xmlns:a16="http://schemas.microsoft.com/office/drawing/2014/main" id="{AAE2D1D5-71C5-4CCE-8F8D-9EF8114C3AAD}"/>
              </a:ext>
            </a:extLst>
          </p:cNvPr>
          <p:cNvSpPr txBox="1"/>
          <p:nvPr/>
        </p:nvSpPr>
        <p:spPr>
          <a:xfrm>
            <a:off x="2287222" y="37827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2"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3"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4" name="TextBox 103">
            <a:extLst>
              <a:ext uri="{FF2B5EF4-FFF2-40B4-BE49-F238E27FC236}">
                <a16:creationId xmlns:a16="http://schemas.microsoft.com/office/drawing/2014/main" id="{0F2DC10D-9B06-48B2-867E-8A88DA037208}"/>
              </a:ext>
            </a:extLst>
          </p:cNvPr>
          <p:cNvSpPr txBox="1"/>
          <p:nvPr/>
        </p:nvSpPr>
        <p:spPr>
          <a:xfrm>
            <a:off x="4653569" y="3852525"/>
            <a:ext cx="1658174" cy="276999"/>
          </a:xfrm>
          <a:prstGeom prst="rect">
            <a:avLst/>
          </a:prstGeom>
          <a:noFill/>
        </p:spPr>
        <p:txBody>
          <a:bodyPr wrap="square" rtlCol="0">
            <a:spAutoFit/>
          </a:bodyPr>
          <a:lstStyle/>
          <a:p>
            <a:pPr lvl="0" algn="ctr">
              <a:defRPr/>
            </a:pPr>
            <a:r>
              <a:rPr lang="en-US" sz="1200" b="1" u="sng" dirty="0">
                <a:solidFill>
                  <a:srgbClr val="6D2419"/>
                </a:solidFill>
              </a:rPr>
              <a:t>Plan Advisor</a:t>
            </a:r>
          </a:p>
        </p:txBody>
      </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4"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7827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824375"/>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kern="0" dirty="0">
                <a:latin typeface="Selawik" panose="020B0502040204020203" pitchFamily="34" charset="0"/>
              </a:rPr>
              <a:t>Over the years, Mu Sigma has partnered with CCNA Trade Capability group</a:t>
            </a:r>
            <a:br>
              <a:rPr lang="en-US" kern="0" dirty="0"/>
            </a:br>
            <a:r>
              <a:rPr lang="en-US" sz="2000" kern="0" dirty="0">
                <a:latin typeface="Selawik" panose="020B0502040204020203" pitchFamily="34" charset="0"/>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2"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39198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356CBD-0E74-464F-9221-1E12D96B80D0}"/>
              </a:ext>
            </a:extLst>
          </p:cNvPr>
          <p:cNvSpPr txBox="1"/>
          <p:nvPr/>
        </p:nvSpPr>
        <p:spPr>
          <a:xfrm>
            <a:off x="326694" y="1129582"/>
            <a:ext cx="278837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000000"/>
                </a:solidFill>
                <a:effectLst/>
                <a:uLnTx/>
                <a:uFillTx/>
                <a:latin typeface="Arial"/>
                <a:ea typeface="+mn-ea"/>
                <a:cs typeface="+mn-cs"/>
              </a:rPr>
              <a:t>PoS</a:t>
            </a:r>
            <a:r>
              <a:rPr kumimoji="0" lang="en-US" sz="1200" b="1" i="0" u="none" strike="noStrike" kern="1200" cap="none" spc="0" normalizeH="0" baseline="0" noProof="0">
                <a:ln>
                  <a:noFill/>
                </a:ln>
                <a:solidFill>
                  <a:srgbClr val="000000"/>
                </a:solidFill>
                <a:effectLst/>
                <a:uLnTx/>
                <a:uFillTx/>
                <a:latin typeface="Arial"/>
                <a:ea typeface="+mn-ea"/>
                <a:cs typeface="+mn-cs"/>
              </a:rPr>
              <a:t> Data Procurement</a:t>
            </a:r>
          </a:p>
        </p:txBody>
      </p:sp>
      <p:grpSp>
        <p:nvGrpSpPr>
          <p:cNvPr id="8" name="Group 7">
            <a:extLst>
              <a:ext uri="{FF2B5EF4-FFF2-40B4-BE49-F238E27FC236}">
                <a16:creationId xmlns:a16="http://schemas.microsoft.com/office/drawing/2014/main" id="{357A1A70-98FD-453D-BBD9-ECCE3A89A8B0}"/>
              </a:ext>
            </a:extLst>
          </p:cNvPr>
          <p:cNvGrpSpPr/>
          <p:nvPr/>
        </p:nvGrpSpPr>
        <p:grpSpPr>
          <a:xfrm>
            <a:off x="294847" y="1578493"/>
            <a:ext cx="1226605" cy="1170668"/>
            <a:chOff x="528688" y="4166494"/>
            <a:chExt cx="1731598" cy="1551519"/>
          </a:xfrm>
        </p:grpSpPr>
        <p:sp>
          <p:nvSpPr>
            <p:cNvPr id="9" name="Teardrop 8">
              <a:extLst>
                <a:ext uri="{FF2B5EF4-FFF2-40B4-BE49-F238E27FC236}">
                  <a16:creationId xmlns:a16="http://schemas.microsoft.com/office/drawing/2014/main" id="{DF18F37A-428E-4439-8803-34B807268A42}"/>
                </a:ext>
              </a:extLst>
            </p:cNvPr>
            <p:cNvSpPr/>
            <p:nvPr/>
          </p:nvSpPr>
          <p:spPr>
            <a:xfrm rot="8100000">
              <a:off x="1032233" y="4166494"/>
              <a:ext cx="697063" cy="658253"/>
            </a:xfrm>
            <a:prstGeom prst="teardrop">
              <a:avLst/>
            </a:prstGeom>
            <a:solidFill>
              <a:srgbClr val="5B9BD5"/>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2" b="0" i="0" u="none" strike="noStrike" kern="0" cap="none" spc="0" normalizeH="0" baseline="0" noProof="0">
                <a:ln>
                  <a:noFill/>
                </a:ln>
                <a:solidFill>
                  <a:prstClr val="white"/>
                </a:solidFill>
                <a:effectLst/>
                <a:uLnTx/>
                <a:uFillTx/>
                <a:latin typeface="Arial(body)"/>
                <a:ea typeface="+mn-ea"/>
                <a:cs typeface="+mn-cs"/>
              </a:endParaRPr>
            </a:p>
          </p:txBody>
        </p:sp>
        <p:sp>
          <p:nvSpPr>
            <p:cNvPr id="10" name="Content Placeholder 2">
              <a:extLst>
                <a:ext uri="{FF2B5EF4-FFF2-40B4-BE49-F238E27FC236}">
                  <a16:creationId xmlns:a16="http://schemas.microsoft.com/office/drawing/2014/main" id="{C2B1AC6F-E4B6-4712-BDA8-567FB6BD413F}"/>
                </a:ext>
              </a:extLst>
            </p:cNvPr>
            <p:cNvSpPr txBox="1">
              <a:spLocks/>
            </p:cNvSpPr>
            <p:nvPr/>
          </p:nvSpPr>
          <p:spPr>
            <a:xfrm>
              <a:off x="528688" y="5049426"/>
              <a:ext cx="1731598" cy="668587"/>
            </a:xfrm>
            <a:prstGeom prst="rect">
              <a:avLst/>
            </a:prstGeom>
          </p:spPr>
          <p:txBody>
            <a:bodyPr vert="horz" lIns="74271" tIns="37136" rIns="74271" bIns="3713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a:ln>
                    <a:noFill/>
                  </a:ln>
                  <a:solidFill>
                    <a:srgbClr val="000000">
                      <a:lumMod val="75000"/>
                      <a:lumOff val="25000"/>
                    </a:srgbClr>
                  </a:solidFill>
                  <a:effectLst/>
                  <a:uLnTx/>
                  <a:uFillTx/>
                  <a:latin typeface="Arial(body)"/>
                  <a:ea typeface="+mn-ea"/>
                  <a:cs typeface="+mn-cs"/>
                </a:rPr>
                <a:t>Transactional</a:t>
              </a:r>
              <a:endParaRPr kumimoji="0" lang="en-US" sz="1218" b="1" i="0" u="none" strike="noStrike" kern="1200" cap="none" spc="0" normalizeH="0" baseline="0" noProof="0">
                <a:ln>
                  <a:noFill/>
                </a:ln>
                <a:solidFill>
                  <a:srgbClr val="000000">
                    <a:lumMod val="75000"/>
                    <a:lumOff val="25000"/>
                  </a:srgbClr>
                </a:solidFill>
                <a:effectLst/>
                <a:uLnTx/>
                <a:uFillTx/>
                <a:latin typeface="Arial(body)"/>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Arial(body)"/>
                  <a:ea typeface="+mn-ea"/>
                  <a:cs typeface="+mn-cs"/>
                </a:rPr>
                <a:t>Date of Purchase, Units Sold, $ Sales </a:t>
              </a:r>
            </a:p>
          </p:txBody>
        </p:sp>
        <p:pic>
          <p:nvPicPr>
            <p:cNvPr id="11" name="Picture 10">
              <a:extLst>
                <a:ext uri="{FF2B5EF4-FFF2-40B4-BE49-F238E27FC236}">
                  <a16:creationId xmlns:a16="http://schemas.microsoft.com/office/drawing/2014/main" id="{3C12BFA9-116A-42F1-A119-D111A8B614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793" y="4315080"/>
              <a:ext cx="315943" cy="361079"/>
            </a:xfrm>
            <a:prstGeom prst="rect">
              <a:avLst/>
            </a:prstGeom>
          </p:spPr>
        </p:pic>
      </p:grpSp>
      <p:grpSp>
        <p:nvGrpSpPr>
          <p:cNvPr id="12" name="Group 11">
            <a:extLst>
              <a:ext uri="{FF2B5EF4-FFF2-40B4-BE49-F238E27FC236}">
                <a16:creationId xmlns:a16="http://schemas.microsoft.com/office/drawing/2014/main" id="{2DFF8080-4C5F-4323-952E-A948D46A2C0C}"/>
              </a:ext>
            </a:extLst>
          </p:cNvPr>
          <p:cNvGrpSpPr/>
          <p:nvPr/>
        </p:nvGrpSpPr>
        <p:grpSpPr>
          <a:xfrm>
            <a:off x="-898" y="3042695"/>
            <a:ext cx="1796244" cy="1260247"/>
            <a:chOff x="1912530" y="4084074"/>
            <a:chExt cx="2996581" cy="2059332"/>
          </a:xfrm>
        </p:grpSpPr>
        <p:sp>
          <p:nvSpPr>
            <p:cNvPr id="13" name="Teardrop 12">
              <a:extLst>
                <a:ext uri="{FF2B5EF4-FFF2-40B4-BE49-F238E27FC236}">
                  <a16:creationId xmlns:a16="http://schemas.microsoft.com/office/drawing/2014/main" id="{44C7F16F-C54E-48A0-AD3D-06441526D123}"/>
                </a:ext>
              </a:extLst>
            </p:cNvPr>
            <p:cNvSpPr/>
            <p:nvPr/>
          </p:nvSpPr>
          <p:spPr>
            <a:xfrm rot="8100000">
              <a:off x="2998952" y="4084074"/>
              <a:ext cx="823741" cy="806864"/>
            </a:xfrm>
            <a:prstGeom prst="teardrop">
              <a:avLst/>
            </a:prstGeom>
            <a:solidFill>
              <a:srgbClr val="ED7D31"/>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2" b="0" i="0" u="none" strike="noStrike" kern="0" cap="none" spc="0" normalizeH="0" baseline="0" noProof="0">
                <a:ln>
                  <a:noFill/>
                </a:ln>
                <a:solidFill>
                  <a:prstClr val="white"/>
                </a:solidFill>
                <a:effectLst/>
                <a:uLnTx/>
                <a:uFillTx/>
                <a:latin typeface="Arial(body)"/>
                <a:ea typeface="+mn-ea"/>
                <a:cs typeface="+mn-cs"/>
              </a:endParaRPr>
            </a:p>
          </p:txBody>
        </p:sp>
        <p:sp>
          <p:nvSpPr>
            <p:cNvPr id="14" name="Content Placeholder 2">
              <a:extLst>
                <a:ext uri="{FF2B5EF4-FFF2-40B4-BE49-F238E27FC236}">
                  <a16:creationId xmlns:a16="http://schemas.microsoft.com/office/drawing/2014/main" id="{7FBF22E4-67C3-4FF7-8E49-CE1CE9D029B8}"/>
                </a:ext>
              </a:extLst>
            </p:cNvPr>
            <p:cNvSpPr txBox="1">
              <a:spLocks/>
            </p:cNvSpPr>
            <p:nvPr/>
          </p:nvSpPr>
          <p:spPr>
            <a:xfrm>
              <a:off x="1912530" y="5111708"/>
              <a:ext cx="2996581" cy="1031698"/>
            </a:xfrm>
            <a:prstGeom prst="rect">
              <a:avLst/>
            </a:prstGeom>
          </p:spPr>
          <p:txBody>
            <a:bodyPr vert="horz" lIns="74271" tIns="37136" rIns="74271" bIns="3713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a:ln>
                    <a:noFill/>
                  </a:ln>
                  <a:solidFill>
                    <a:srgbClr val="000000">
                      <a:lumMod val="75000"/>
                      <a:lumOff val="25000"/>
                    </a:srgbClr>
                  </a:solidFill>
                  <a:effectLst/>
                  <a:uLnTx/>
                  <a:uFillTx/>
                  <a:latin typeface="Arial(body)"/>
                  <a:ea typeface="+mn-ea"/>
                  <a:cs typeface="+mn-cs"/>
                </a:rPr>
                <a:t>Customer Related</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Arial(body)"/>
                  <a:ea typeface="+mn-ea"/>
                  <a:cs typeface="+mn-cs"/>
                </a:rPr>
                <a:t>Demographics such as Age, Gender, Ethnicity etc.</a:t>
              </a:r>
            </a:p>
          </p:txBody>
        </p:sp>
        <p:pic>
          <p:nvPicPr>
            <p:cNvPr id="15" name="Picture 14">
              <a:extLst>
                <a:ext uri="{FF2B5EF4-FFF2-40B4-BE49-F238E27FC236}">
                  <a16:creationId xmlns:a16="http://schemas.microsoft.com/office/drawing/2014/main" id="{ED0D3990-0A9A-47E3-9299-D28DC10DCE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2368" y="4286965"/>
              <a:ext cx="436906" cy="436906"/>
            </a:xfrm>
            <a:prstGeom prst="rect">
              <a:avLst/>
            </a:prstGeom>
          </p:spPr>
        </p:pic>
      </p:grpSp>
      <p:grpSp>
        <p:nvGrpSpPr>
          <p:cNvPr id="16" name="Group 15">
            <a:extLst>
              <a:ext uri="{FF2B5EF4-FFF2-40B4-BE49-F238E27FC236}">
                <a16:creationId xmlns:a16="http://schemas.microsoft.com/office/drawing/2014/main" id="{BB2F5CC3-B170-4F32-9F5D-570CEF78B990}"/>
              </a:ext>
            </a:extLst>
          </p:cNvPr>
          <p:cNvGrpSpPr/>
          <p:nvPr/>
        </p:nvGrpSpPr>
        <p:grpSpPr>
          <a:xfrm>
            <a:off x="1528438" y="1642128"/>
            <a:ext cx="1862849" cy="1229849"/>
            <a:chOff x="4488261" y="4071462"/>
            <a:chExt cx="2944775" cy="2009659"/>
          </a:xfrm>
        </p:grpSpPr>
        <p:sp>
          <p:nvSpPr>
            <p:cNvPr id="17" name="Teardrop 16">
              <a:extLst>
                <a:ext uri="{FF2B5EF4-FFF2-40B4-BE49-F238E27FC236}">
                  <a16:creationId xmlns:a16="http://schemas.microsoft.com/office/drawing/2014/main" id="{3894C888-3A46-460D-9CA7-89BCB836BA21}"/>
                </a:ext>
              </a:extLst>
            </p:cNvPr>
            <p:cNvSpPr/>
            <p:nvPr/>
          </p:nvSpPr>
          <p:spPr>
            <a:xfrm rot="8100000">
              <a:off x="5412485" y="4071462"/>
              <a:ext cx="780557" cy="806864"/>
            </a:xfrm>
            <a:prstGeom prst="teardrop">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2" b="0" i="0" u="none" strike="noStrike" kern="0" cap="none" spc="0" normalizeH="0" baseline="0" noProof="0">
                <a:ln>
                  <a:noFill/>
                </a:ln>
                <a:solidFill>
                  <a:prstClr val="white"/>
                </a:solidFill>
                <a:effectLst/>
                <a:uLnTx/>
                <a:uFillTx/>
                <a:latin typeface="Arial(body)"/>
                <a:ea typeface="+mn-ea"/>
                <a:cs typeface="+mn-cs"/>
              </a:endParaRPr>
            </a:p>
          </p:txBody>
        </p:sp>
        <p:sp>
          <p:nvSpPr>
            <p:cNvPr id="18" name="Content Placeholder 2">
              <a:extLst>
                <a:ext uri="{FF2B5EF4-FFF2-40B4-BE49-F238E27FC236}">
                  <a16:creationId xmlns:a16="http://schemas.microsoft.com/office/drawing/2014/main" id="{7CD6BCAF-A161-49EC-B519-21385C441D59}"/>
                </a:ext>
              </a:extLst>
            </p:cNvPr>
            <p:cNvSpPr txBox="1">
              <a:spLocks/>
            </p:cNvSpPr>
            <p:nvPr/>
          </p:nvSpPr>
          <p:spPr>
            <a:xfrm>
              <a:off x="4488261" y="5049423"/>
              <a:ext cx="2944775" cy="1031698"/>
            </a:xfrm>
            <a:prstGeom prst="rect">
              <a:avLst/>
            </a:prstGeom>
          </p:spPr>
          <p:txBody>
            <a:bodyPr vert="horz" lIns="74271" tIns="37136" rIns="74271" bIns="3713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a:ln>
                    <a:noFill/>
                  </a:ln>
                  <a:solidFill>
                    <a:srgbClr val="000000">
                      <a:lumMod val="75000"/>
                      <a:lumOff val="25000"/>
                    </a:srgbClr>
                  </a:solidFill>
                  <a:effectLst/>
                  <a:uLnTx/>
                  <a:uFillTx/>
                  <a:latin typeface="Arial(body)"/>
                  <a:ea typeface="+mn-ea"/>
                  <a:cs typeface="+mn-cs"/>
                </a:rPr>
                <a:t>Product Related</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Arial(body)"/>
                  <a:ea typeface="+mn-ea"/>
                  <a:cs typeface="+mn-cs"/>
                </a:rPr>
                <a:t>Product id, Product Description, Category, Department, SBU, Average Unit Price</a:t>
              </a:r>
            </a:p>
          </p:txBody>
        </p:sp>
        <p:pic>
          <p:nvPicPr>
            <p:cNvPr id="19" name="Picture 18">
              <a:extLst>
                <a:ext uri="{FF2B5EF4-FFF2-40B4-BE49-F238E27FC236}">
                  <a16:creationId xmlns:a16="http://schemas.microsoft.com/office/drawing/2014/main" id="{D89A606A-79FF-4218-8F6F-F59B303003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4168" y="4274822"/>
              <a:ext cx="397188" cy="390982"/>
            </a:xfrm>
            <a:prstGeom prst="rect">
              <a:avLst/>
            </a:prstGeom>
          </p:spPr>
        </p:pic>
      </p:grpSp>
      <p:grpSp>
        <p:nvGrpSpPr>
          <p:cNvPr id="20" name="Group 19">
            <a:extLst>
              <a:ext uri="{FF2B5EF4-FFF2-40B4-BE49-F238E27FC236}">
                <a16:creationId xmlns:a16="http://schemas.microsoft.com/office/drawing/2014/main" id="{0CE79E02-40C4-4299-AFFD-76A23B664C94}"/>
              </a:ext>
            </a:extLst>
          </p:cNvPr>
          <p:cNvGrpSpPr/>
          <p:nvPr/>
        </p:nvGrpSpPr>
        <p:grpSpPr>
          <a:xfrm>
            <a:off x="1576554" y="3031569"/>
            <a:ext cx="1678265" cy="1329501"/>
            <a:chOff x="7159521" y="4158365"/>
            <a:chExt cx="2044098" cy="1922756"/>
          </a:xfrm>
        </p:grpSpPr>
        <p:sp>
          <p:nvSpPr>
            <p:cNvPr id="21" name="Teardrop 20">
              <a:extLst>
                <a:ext uri="{FF2B5EF4-FFF2-40B4-BE49-F238E27FC236}">
                  <a16:creationId xmlns:a16="http://schemas.microsoft.com/office/drawing/2014/main" id="{BC196D79-82FF-45F3-82EB-4C9A461A08A3}"/>
                </a:ext>
              </a:extLst>
            </p:cNvPr>
            <p:cNvSpPr/>
            <p:nvPr/>
          </p:nvSpPr>
          <p:spPr>
            <a:xfrm rot="8100000">
              <a:off x="7853044" y="4158365"/>
              <a:ext cx="606381" cy="708208"/>
            </a:xfrm>
            <a:prstGeom prst="teardrop">
              <a:avLst/>
            </a:prstGeom>
            <a:solidFill>
              <a:srgbClr val="FFC000"/>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2" b="0" i="0" u="none" strike="noStrike" kern="0" cap="none" spc="0" normalizeH="0" baseline="0" noProof="0">
                <a:ln>
                  <a:noFill/>
                </a:ln>
                <a:solidFill>
                  <a:prstClr val="white"/>
                </a:solidFill>
                <a:effectLst/>
                <a:uLnTx/>
                <a:uFillTx/>
                <a:latin typeface="Arial(body)"/>
                <a:ea typeface="+mn-ea"/>
                <a:cs typeface="+mn-cs"/>
              </a:endParaRPr>
            </a:p>
          </p:txBody>
        </p:sp>
        <p:sp>
          <p:nvSpPr>
            <p:cNvPr id="22" name="Content Placeholder 2">
              <a:extLst>
                <a:ext uri="{FF2B5EF4-FFF2-40B4-BE49-F238E27FC236}">
                  <a16:creationId xmlns:a16="http://schemas.microsoft.com/office/drawing/2014/main" id="{065B8618-8856-47DA-9301-993A8EF600BB}"/>
                </a:ext>
              </a:extLst>
            </p:cNvPr>
            <p:cNvSpPr txBox="1">
              <a:spLocks/>
            </p:cNvSpPr>
            <p:nvPr/>
          </p:nvSpPr>
          <p:spPr>
            <a:xfrm>
              <a:off x="7159521" y="5049424"/>
              <a:ext cx="2044098" cy="1031697"/>
            </a:xfrm>
            <a:prstGeom prst="rect">
              <a:avLst/>
            </a:prstGeom>
          </p:spPr>
          <p:txBody>
            <a:bodyPr vert="horz" lIns="74271" tIns="37136" rIns="74271" bIns="3713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00" b="1" i="0" u="none" strike="noStrike" kern="1200" cap="none" spc="0" normalizeH="0" baseline="0" noProof="0">
                  <a:ln>
                    <a:noFill/>
                  </a:ln>
                  <a:solidFill>
                    <a:srgbClr val="000000">
                      <a:lumMod val="75000"/>
                      <a:lumOff val="25000"/>
                    </a:srgbClr>
                  </a:solidFill>
                  <a:effectLst/>
                  <a:uLnTx/>
                  <a:uFillTx/>
                  <a:latin typeface="Arial(body)"/>
                  <a:ea typeface="+mn-ea"/>
                  <a:cs typeface="+mn-cs"/>
                </a:rPr>
                <a:t>Store Related</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Arial(body)"/>
                  <a:ea typeface="+mn-ea"/>
                  <a:cs typeface="+mn-cs"/>
                </a:rPr>
                <a:t>Store Number, Store Format, Store, Location, Geographical Hierarchy </a:t>
              </a:r>
            </a:p>
          </p:txBody>
        </p:sp>
        <p:pic>
          <p:nvPicPr>
            <p:cNvPr id="23" name="Picture 22">
              <a:extLst>
                <a:ext uri="{FF2B5EF4-FFF2-40B4-BE49-F238E27FC236}">
                  <a16:creationId xmlns:a16="http://schemas.microsoft.com/office/drawing/2014/main" id="{6C8C7FD1-2170-43D7-A9B1-60AFF412FC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829" y="4315883"/>
              <a:ext cx="394084" cy="397188"/>
            </a:xfrm>
            <a:prstGeom prst="rect">
              <a:avLst/>
            </a:prstGeom>
          </p:spPr>
        </p:pic>
      </p:grpSp>
      <p:cxnSp>
        <p:nvCxnSpPr>
          <p:cNvPr id="273" name="Straight Connector 272">
            <a:extLst>
              <a:ext uri="{FF2B5EF4-FFF2-40B4-BE49-F238E27FC236}">
                <a16:creationId xmlns:a16="http://schemas.microsoft.com/office/drawing/2014/main" id="{397B61A0-6159-4E62-A32B-91C2FFA7325C}"/>
              </a:ext>
            </a:extLst>
          </p:cNvPr>
          <p:cNvCxnSpPr>
            <a:cxnSpLocks/>
          </p:cNvCxnSpPr>
          <p:nvPr/>
        </p:nvCxnSpPr>
        <p:spPr bwMode="auto">
          <a:xfrm>
            <a:off x="164147" y="4362926"/>
            <a:ext cx="11895649" cy="13048"/>
          </a:xfrm>
          <a:prstGeom prst="line">
            <a:avLst/>
          </a:prstGeom>
          <a:solidFill>
            <a:schemeClr val="accent1"/>
          </a:solidFill>
          <a:ln w="28575" cap="flat" cmpd="sng" algn="ctr">
            <a:solidFill>
              <a:schemeClr val="tx1"/>
            </a:solidFill>
            <a:prstDash val="dash"/>
            <a:round/>
            <a:headEnd type="none" w="sm" len="sm"/>
            <a:tailEnd type="none" w="sm" len="sm"/>
          </a:ln>
          <a:effectLst/>
        </p:spPr>
      </p:cxnSp>
      <p:grpSp>
        <p:nvGrpSpPr>
          <p:cNvPr id="295" name="Group 294">
            <a:extLst>
              <a:ext uri="{FF2B5EF4-FFF2-40B4-BE49-F238E27FC236}">
                <a16:creationId xmlns:a16="http://schemas.microsoft.com/office/drawing/2014/main" id="{0094E080-E47A-4251-BA39-FC51D3325D37}"/>
              </a:ext>
            </a:extLst>
          </p:cNvPr>
          <p:cNvGrpSpPr/>
          <p:nvPr/>
        </p:nvGrpSpPr>
        <p:grpSpPr>
          <a:xfrm>
            <a:off x="4056227" y="1365720"/>
            <a:ext cx="5065311" cy="3049667"/>
            <a:chOff x="1546652" y="3355232"/>
            <a:chExt cx="7346438" cy="3398733"/>
          </a:xfrm>
        </p:grpSpPr>
        <p:grpSp>
          <p:nvGrpSpPr>
            <p:cNvPr id="296" name="Group 295">
              <a:extLst>
                <a:ext uri="{FF2B5EF4-FFF2-40B4-BE49-F238E27FC236}">
                  <a16:creationId xmlns:a16="http://schemas.microsoft.com/office/drawing/2014/main" id="{BC128181-C407-4223-A51D-06931D659A79}"/>
                </a:ext>
              </a:extLst>
            </p:cNvPr>
            <p:cNvGrpSpPr/>
            <p:nvPr/>
          </p:nvGrpSpPr>
          <p:grpSpPr>
            <a:xfrm>
              <a:off x="1918502" y="3681332"/>
              <a:ext cx="6974588" cy="3072633"/>
              <a:chOff x="608012" y="1371600"/>
              <a:chExt cx="6920192" cy="3259792"/>
            </a:xfrm>
          </p:grpSpPr>
          <p:sp>
            <p:nvSpPr>
              <p:cNvPr id="301" name="Rectangle 300">
                <a:extLst>
                  <a:ext uri="{FF2B5EF4-FFF2-40B4-BE49-F238E27FC236}">
                    <a16:creationId xmlns:a16="http://schemas.microsoft.com/office/drawing/2014/main" id="{9E8A78F9-C026-4A3A-B0CC-39E2347ECFE4}"/>
                  </a:ext>
                </a:extLst>
              </p:cNvPr>
              <p:cNvSpPr/>
              <p:nvPr/>
            </p:nvSpPr>
            <p:spPr bwMode="auto">
              <a:xfrm>
                <a:off x="781884" y="1552694"/>
                <a:ext cx="6406724" cy="2790706"/>
              </a:xfrm>
              <a:prstGeom prst="rect">
                <a:avLst/>
              </a:prstGeom>
              <a:noFill/>
              <a:ln w="25400" cap="flat" cmpd="sng" algn="ctr">
                <a:solidFill>
                  <a:srgbClr val="000000">
                    <a:lumMod val="95000"/>
                    <a:lumOff val="5000"/>
                  </a:srgb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cxnSp>
            <p:nvCxnSpPr>
              <p:cNvPr id="302" name="Straight Arrow Connector 301">
                <a:extLst>
                  <a:ext uri="{FF2B5EF4-FFF2-40B4-BE49-F238E27FC236}">
                    <a16:creationId xmlns:a16="http://schemas.microsoft.com/office/drawing/2014/main" id="{3AAE1037-2E94-4A07-AE37-92AE27D405A5}"/>
                  </a:ext>
                </a:extLst>
              </p:cNvPr>
              <p:cNvCxnSpPr/>
              <p:nvPr/>
            </p:nvCxnSpPr>
            <p:spPr bwMode="auto">
              <a:xfrm>
                <a:off x="608012" y="1371600"/>
                <a:ext cx="6920192" cy="0"/>
              </a:xfrm>
              <a:prstGeom prst="straightConnector1">
                <a:avLst/>
              </a:prstGeom>
              <a:noFill/>
              <a:ln w="9525" cap="flat" cmpd="sng" algn="ctr">
                <a:solidFill>
                  <a:srgbClr val="000000"/>
                </a:solidFill>
                <a:prstDash val="solid"/>
                <a:headEnd type="none" w="med" len="med"/>
                <a:tailEnd type="triangle"/>
              </a:ln>
              <a:effectLst>
                <a:outerShdw blurRad="50800" dist="38100" dir="2700000" algn="tl" rotWithShape="0">
                  <a:prstClr val="black">
                    <a:alpha val="40000"/>
                  </a:prstClr>
                </a:outerShdw>
              </a:effectLst>
            </p:spPr>
          </p:cxnSp>
          <p:cxnSp>
            <p:nvCxnSpPr>
              <p:cNvPr id="303" name="Straight Arrow Connector 302">
                <a:extLst>
                  <a:ext uri="{FF2B5EF4-FFF2-40B4-BE49-F238E27FC236}">
                    <a16:creationId xmlns:a16="http://schemas.microsoft.com/office/drawing/2014/main" id="{9129336F-7496-4B28-BF68-F00938D01F12}"/>
                  </a:ext>
                </a:extLst>
              </p:cNvPr>
              <p:cNvCxnSpPr/>
              <p:nvPr/>
            </p:nvCxnSpPr>
            <p:spPr bwMode="auto">
              <a:xfrm flipH="1">
                <a:off x="608012" y="1371600"/>
                <a:ext cx="1" cy="3259792"/>
              </a:xfrm>
              <a:prstGeom prst="straightConnector1">
                <a:avLst/>
              </a:prstGeom>
              <a:noFill/>
              <a:ln w="9525" cap="flat" cmpd="sng" algn="ctr">
                <a:solidFill>
                  <a:srgbClr val="000000"/>
                </a:solidFill>
                <a:prstDash val="solid"/>
                <a:headEnd type="none" w="med" len="med"/>
                <a:tailEnd type="triangle"/>
              </a:ln>
              <a:effectLst>
                <a:outerShdw blurRad="50800" dist="38100" dir="2700000" algn="tl" rotWithShape="0">
                  <a:prstClr val="black">
                    <a:alpha val="40000"/>
                  </a:prstClr>
                </a:outerShdw>
              </a:effectLst>
            </p:spPr>
          </p:cxnSp>
          <p:sp>
            <p:nvSpPr>
              <p:cNvPr id="304" name="Rectangle 303">
                <a:extLst>
                  <a:ext uri="{FF2B5EF4-FFF2-40B4-BE49-F238E27FC236}">
                    <a16:creationId xmlns:a16="http://schemas.microsoft.com/office/drawing/2014/main" id="{B70CBA3F-222A-4927-9EB8-0174B2016DAE}"/>
                  </a:ext>
                </a:extLst>
              </p:cNvPr>
              <p:cNvSpPr/>
              <p:nvPr/>
            </p:nvSpPr>
            <p:spPr bwMode="auto">
              <a:xfrm>
                <a:off x="824506" y="1591836"/>
                <a:ext cx="2190899" cy="1190506"/>
              </a:xfrm>
              <a:prstGeom prst="rect">
                <a:avLst/>
              </a:prstGeom>
              <a:solidFill>
                <a:srgbClr val="FF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Engaged </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err="1">
                    <a:ln>
                      <a:noFill/>
                    </a:ln>
                    <a:solidFill>
                      <a:srgbClr val="000000"/>
                    </a:solidFill>
                    <a:effectLst/>
                    <a:uLnTx/>
                    <a:uFillTx/>
                    <a:latin typeface="Arial"/>
                    <a:ea typeface="+mn-ea"/>
                    <a:cs typeface="+mn-cs"/>
                  </a:rPr>
                  <a:t>Loyals</a:t>
                </a:r>
                <a:endParaRPr kumimoji="0" lang="en-US" sz="1200" b="1" i="0" u="none" strike="noStrike" kern="0" cap="none" spc="0" normalizeH="0" baseline="0" noProof="0">
                  <a:ln>
                    <a:noFill/>
                  </a:ln>
                  <a:solidFill>
                    <a:srgbClr val="000000"/>
                  </a:solidFill>
                  <a:effectLst/>
                  <a:uLnTx/>
                  <a:uFillTx/>
                  <a:latin typeface="Arial"/>
                  <a:ea typeface="+mn-ea"/>
                  <a:cs typeface="+mn-cs"/>
                </a:endParaRPr>
              </a:p>
            </p:txBody>
          </p:sp>
          <p:sp>
            <p:nvSpPr>
              <p:cNvPr id="305" name="Rectangle 304">
                <a:extLst>
                  <a:ext uri="{FF2B5EF4-FFF2-40B4-BE49-F238E27FC236}">
                    <a16:creationId xmlns:a16="http://schemas.microsoft.com/office/drawing/2014/main" id="{EE345772-ECD9-40E0-8E78-803FD77BA92F}"/>
                  </a:ext>
                </a:extLst>
              </p:cNvPr>
              <p:cNvSpPr/>
              <p:nvPr/>
            </p:nvSpPr>
            <p:spPr bwMode="auto">
              <a:xfrm>
                <a:off x="3058028" y="1591836"/>
                <a:ext cx="2009488" cy="1190506"/>
              </a:xfrm>
              <a:prstGeom prst="rect">
                <a:avLst/>
              </a:prstGeom>
              <a:solidFill>
                <a:sysClr val="window" lastClr="FFFFFF">
                  <a:lumMod val="85000"/>
                </a:sys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Engaged </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Switchers</a:t>
                </a:r>
              </a:p>
            </p:txBody>
          </p:sp>
          <p:sp>
            <p:nvSpPr>
              <p:cNvPr id="306" name="Rectangle 305">
                <a:extLst>
                  <a:ext uri="{FF2B5EF4-FFF2-40B4-BE49-F238E27FC236}">
                    <a16:creationId xmlns:a16="http://schemas.microsoft.com/office/drawing/2014/main" id="{2FDA141E-2A3F-4A5D-A4FD-3CCE4CE80516}"/>
                  </a:ext>
                </a:extLst>
              </p:cNvPr>
              <p:cNvSpPr/>
              <p:nvPr/>
            </p:nvSpPr>
            <p:spPr bwMode="auto">
              <a:xfrm>
                <a:off x="5126059" y="1591835"/>
                <a:ext cx="2015338" cy="1190506"/>
              </a:xfrm>
              <a:prstGeom prst="rect">
                <a:avLst/>
              </a:prstGeom>
              <a:solidFill>
                <a:srgbClr val="000000">
                  <a:lumMod val="50000"/>
                  <a:lumOff val="50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Engaged </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Competitive</a:t>
                </a:r>
              </a:p>
            </p:txBody>
          </p:sp>
          <p:sp>
            <p:nvSpPr>
              <p:cNvPr id="307" name="Rectangle 306">
                <a:extLst>
                  <a:ext uri="{FF2B5EF4-FFF2-40B4-BE49-F238E27FC236}">
                    <a16:creationId xmlns:a16="http://schemas.microsoft.com/office/drawing/2014/main" id="{757BAFCE-94F9-4E64-9D48-1D0E3021A1EE}"/>
                  </a:ext>
                </a:extLst>
              </p:cNvPr>
              <p:cNvSpPr/>
              <p:nvPr/>
            </p:nvSpPr>
            <p:spPr bwMode="auto">
              <a:xfrm>
                <a:off x="824505" y="2821484"/>
                <a:ext cx="2190900" cy="999011"/>
              </a:xfrm>
              <a:prstGeom prst="rect">
                <a:avLst/>
              </a:prstGeom>
              <a:solidFill>
                <a:srgbClr val="FFC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Occasional </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err="1">
                    <a:ln>
                      <a:noFill/>
                    </a:ln>
                    <a:solidFill>
                      <a:srgbClr val="000000"/>
                    </a:solidFill>
                    <a:effectLst/>
                    <a:uLnTx/>
                    <a:uFillTx/>
                    <a:latin typeface="Arial"/>
                    <a:ea typeface="+mn-ea"/>
                    <a:cs typeface="+mn-cs"/>
                  </a:rPr>
                  <a:t>Loyals</a:t>
                </a:r>
                <a:endParaRPr kumimoji="0" lang="en-US" sz="1200" b="1" i="0" u="none" strike="noStrike" kern="0" cap="none" spc="0" normalizeH="0" baseline="0" noProof="0">
                  <a:ln>
                    <a:noFill/>
                  </a:ln>
                  <a:solidFill>
                    <a:srgbClr val="000000"/>
                  </a:solidFill>
                  <a:effectLst/>
                  <a:uLnTx/>
                  <a:uFillTx/>
                  <a:latin typeface="Arial"/>
                  <a:ea typeface="+mn-ea"/>
                  <a:cs typeface="+mn-cs"/>
                </a:endParaRPr>
              </a:p>
            </p:txBody>
          </p:sp>
          <p:sp>
            <p:nvSpPr>
              <p:cNvPr id="308" name="Rectangle 307">
                <a:extLst>
                  <a:ext uri="{FF2B5EF4-FFF2-40B4-BE49-F238E27FC236}">
                    <a16:creationId xmlns:a16="http://schemas.microsoft.com/office/drawing/2014/main" id="{F93F1249-2A40-4703-9CED-5A6711A7235B}"/>
                  </a:ext>
                </a:extLst>
              </p:cNvPr>
              <p:cNvSpPr/>
              <p:nvPr/>
            </p:nvSpPr>
            <p:spPr bwMode="auto">
              <a:xfrm>
                <a:off x="824504" y="3845117"/>
                <a:ext cx="6316891" cy="439919"/>
              </a:xfrm>
              <a:prstGeom prst="rect">
                <a:avLst/>
              </a:prstGeom>
              <a:solidFill>
                <a:srgbClr val="006666"/>
              </a:solidFill>
              <a:ln w="25400" cap="flat" cmpd="sng" algn="ctr">
                <a:noFill/>
                <a:prstDash val="solid"/>
                <a:headEnd type="none" w="med" len="med"/>
                <a:tailEnd type="none" w="med" len="med"/>
              </a:ln>
              <a:effectLst/>
            </p:spPr>
            <p:txBody>
              <a:bodyPr vert="horz" wrap="none" lIns="45720" tIns="45720" rIns="4572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400" b="1" i="0" u="none" strike="noStrike" kern="0" cap="none" spc="0" normalizeH="0" baseline="0" noProof="0">
                    <a:ln>
                      <a:noFill/>
                    </a:ln>
                    <a:solidFill>
                      <a:prstClr val="white"/>
                    </a:solidFill>
                    <a:effectLst/>
                    <a:uLnTx/>
                    <a:uFillTx/>
                    <a:latin typeface="Calibri" panose="020F0502020204030204" pitchFamily="34" charset="0"/>
                    <a:ea typeface="+mn-ea"/>
                    <a:cs typeface="+mn-cs"/>
                  </a:rPr>
                  <a:t>Infrequent Buyers</a:t>
                </a:r>
              </a:p>
            </p:txBody>
          </p:sp>
        </p:grpSp>
        <p:sp>
          <p:nvSpPr>
            <p:cNvPr id="298" name="TextBox 297">
              <a:extLst>
                <a:ext uri="{FF2B5EF4-FFF2-40B4-BE49-F238E27FC236}">
                  <a16:creationId xmlns:a16="http://schemas.microsoft.com/office/drawing/2014/main" id="{D3BEC676-00D7-4325-8AA3-5FD77ABE11C4}"/>
                </a:ext>
              </a:extLst>
            </p:cNvPr>
            <p:cNvSpPr txBox="1"/>
            <p:nvPr/>
          </p:nvSpPr>
          <p:spPr>
            <a:xfrm rot="16200000">
              <a:off x="201490" y="4936117"/>
              <a:ext cx="3007923" cy="31759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0" cap="none" spc="0" normalizeH="0" baseline="0" noProof="0">
                  <a:ln>
                    <a:noFill/>
                  </a:ln>
                  <a:solidFill>
                    <a:srgbClr val="C00000"/>
                  </a:solidFill>
                  <a:effectLst/>
                  <a:uLnTx/>
                  <a:uFillTx/>
                  <a:latin typeface="Arial"/>
                  <a:ea typeface="+mn-ea"/>
                  <a:cs typeface="Times New Roman" pitchFamily="18" charset="0"/>
                </a:rPr>
                <a:t>Category spend of consumers</a:t>
              </a:r>
            </a:p>
          </p:txBody>
        </p:sp>
        <p:sp>
          <p:nvSpPr>
            <p:cNvPr id="300" name="TextBox 299">
              <a:extLst>
                <a:ext uri="{FF2B5EF4-FFF2-40B4-BE49-F238E27FC236}">
                  <a16:creationId xmlns:a16="http://schemas.microsoft.com/office/drawing/2014/main" id="{1926194C-B75B-4EC2-A6F3-A0D8ADB04B4E}"/>
                </a:ext>
              </a:extLst>
            </p:cNvPr>
            <p:cNvSpPr txBox="1"/>
            <p:nvPr/>
          </p:nvSpPr>
          <p:spPr>
            <a:xfrm>
              <a:off x="3440733" y="3355232"/>
              <a:ext cx="3965093" cy="29420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0" cap="none" spc="0" normalizeH="0" baseline="0" noProof="0">
                  <a:ln>
                    <a:noFill/>
                  </a:ln>
                  <a:solidFill>
                    <a:srgbClr val="C00000"/>
                  </a:solidFill>
                  <a:effectLst/>
                  <a:uLnTx/>
                  <a:uFillTx/>
                  <a:latin typeface="Arial"/>
                  <a:ea typeface="+mn-ea"/>
                  <a:cs typeface="Times New Roman" pitchFamily="18" charset="0"/>
                </a:rPr>
                <a:t>Consumer spend towards Coca Cola</a:t>
              </a:r>
            </a:p>
          </p:txBody>
        </p:sp>
      </p:grpSp>
      <p:sp>
        <p:nvSpPr>
          <p:cNvPr id="309" name="Rectangle 308">
            <a:extLst>
              <a:ext uri="{FF2B5EF4-FFF2-40B4-BE49-F238E27FC236}">
                <a16:creationId xmlns:a16="http://schemas.microsoft.com/office/drawing/2014/main" id="{548667AB-E355-4A26-96A9-0C1965FF6149}"/>
              </a:ext>
            </a:extLst>
          </p:cNvPr>
          <p:cNvSpPr/>
          <p:nvPr/>
        </p:nvSpPr>
        <p:spPr bwMode="auto">
          <a:xfrm>
            <a:off x="6015159" y="2873523"/>
            <a:ext cx="1396417" cy="844942"/>
          </a:xfrm>
          <a:prstGeom prst="rect">
            <a:avLst/>
          </a:prstGeom>
          <a:solidFill>
            <a:sysClr val="window" lastClr="FFFFFF">
              <a:lumMod val="85000"/>
            </a:sys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Occasional </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Switchers</a:t>
            </a:r>
          </a:p>
        </p:txBody>
      </p:sp>
      <p:sp>
        <p:nvSpPr>
          <p:cNvPr id="310" name="Rectangle 309">
            <a:extLst>
              <a:ext uri="{FF2B5EF4-FFF2-40B4-BE49-F238E27FC236}">
                <a16:creationId xmlns:a16="http://schemas.microsoft.com/office/drawing/2014/main" id="{AA1DBD4D-4290-4CED-9BB3-B4EBABB13465}"/>
              </a:ext>
            </a:extLst>
          </p:cNvPr>
          <p:cNvSpPr/>
          <p:nvPr/>
        </p:nvSpPr>
        <p:spPr bwMode="auto">
          <a:xfrm>
            <a:off x="7441195" y="2875239"/>
            <a:ext cx="1396418" cy="844942"/>
          </a:xfrm>
          <a:prstGeom prst="rect">
            <a:avLst/>
          </a:prstGeom>
          <a:solidFill>
            <a:srgbClr val="000000">
              <a:lumMod val="50000"/>
              <a:lumOff val="50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Occasional</a:t>
            </a:r>
          </a:p>
          <a:p>
            <a:pPr marL="0" marR="0" lvl="0" indent="0" algn="ctr" defTabSz="914400" rtl="0" eaLnBrk="1" fontAlgn="base" latinLnBrk="0" hangingPunct="1">
              <a:lnSpc>
                <a:spcPct val="100000"/>
              </a:lnSpc>
              <a:spcBef>
                <a:spcPts val="220"/>
              </a:spcBef>
              <a:spcAft>
                <a:spcPct val="0"/>
              </a:spcAft>
              <a:buClrTx/>
              <a:buSzTx/>
              <a:buFont typeface="Webdings" pitchFamily="18" charset="2"/>
              <a:buNone/>
              <a:tabLst/>
              <a:defRPr/>
            </a:pPr>
            <a:r>
              <a:rPr kumimoji="0" lang="en-US" sz="1200" b="1" i="0" u="none" strike="noStrike" kern="0" cap="none" spc="0" normalizeH="0" baseline="0" noProof="0">
                <a:ln>
                  <a:noFill/>
                </a:ln>
                <a:solidFill>
                  <a:srgbClr val="000000"/>
                </a:solidFill>
                <a:effectLst/>
                <a:uLnTx/>
                <a:uFillTx/>
                <a:latin typeface="Arial"/>
                <a:ea typeface="+mn-ea"/>
                <a:cs typeface="+mn-cs"/>
              </a:rPr>
              <a:t> Competitive</a:t>
            </a:r>
          </a:p>
        </p:txBody>
      </p:sp>
      <p:cxnSp>
        <p:nvCxnSpPr>
          <p:cNvPr id="311" name="Straight Connector 310">
            <a:extLst>
              <a:ext uri="{FF2B5EF4-FFF2-40B4-BE49-F238E27FC236}">
                <a16:creationId xmlns:a16="http://schemas.microsoft.com/office/drawing/2014/main" id="{15F34ABD-2DC9-4708-AF49-52C3BB950A8A}"/>
              </a:ext>
            </a:extLst>
          </p:cNvPr>
          <p:cNvCxnSpPr>
            <a:cxnSpLocks/>
          </p:cNvCxnSpPr>
          <p:nvPr/>
        </p:nvCxnSpPr>
        <p:spPr bwMode="auto">
          <a:xfrm flipH="1">
            <a:off x="3671052" y="1174122"/>
            <a:ext cx="31795" cy="3186948"/>
          </a:xfrm>
          <a:prstGeom prst="line">
            <a:avLst/>
          </a:prstGeom>
          <a:solidFill>
            <a:schemeClr val="accent1"/>
          </a:solidFill>
          <a:ln w="28575" cap="flat" cmpd="sng" algn="ctr">
            <a:solidFill>
              <a:schemeClr val="tx1"/>
            </a:solidFill>
            <a:prstDash val="dash"/>
            <a:round/>
            <a:headEnd type="none" w="sm" len="sm"/>
            <a:tailEnd type="none" w="sm" len="sm"/>
          </a:ln>
          <a:effectLst/>
        </p:spPr>
      </p:cxnSp>
      <p:sp>
        <p:nvSpPr>
          <p:cNvPr id="335" name="TextBox 334">
            <a:extLst>
              <a:ext uri="{FF2B5EF4-FFF2-40B4-BE49-F238E27FC236}">
                <a16:creationId xmlns:a16="http://schemas.microsoft.com/office/drawing/2014/main" id="{B9C890E6-A836-4EE5-8B61-7DAB4F3516DF}"/>
              </a:ext>
            </a:extLst>
          </p:cNvPr>
          <p:cNvSpPr txBox="1"/>
          <p:nvPr/>
        </p:nvSpPr>
        <p:spPr>
          <a:xfrm>
            <a:off x="9788717" y="1569924"/>
            <a:ext cx="225903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66666"/>
                </a:solidFill>
                <a:effectLst/>
                <a:uLnTx/>
                <a:uFillTx/>
                <a:latin typeface="Arial"/>
                <a:ea typeface="+mn-ea"/>
                <a:cs typeface="+mn-cs"/>
              </a:rPr>
              <a:t>A powerful predictive mixed effects model is built harnessing the different consumer segment behavior</a:t>
            </a:r>
          </a:p>
        </p:txBody>
      </p:sp>
      <p:sp>
        <p:nvSpPr>
          <p:cNvPr id="47" name="TextBox 46">
            <a:extLst>
              <a:ext uri="{FF2B5EF4-FFF2-40B4-BE49-F238E27FC236}">
                <a16:creationId xmlns:a16="http://schemas.microsoft.com/office/drawing/2014/main" id="{91AE918B-D610-4283-B313-94A8E2036699}"/>
              </a:ext>
            </a:extLst>
          </p:cNvPr>
          <p:cNvSpPr txBox="1"/>
          <p:nvPr/>
        </p:nvSpPr>
        <p:spPr>
          <a:xfrm>
            <a:off x="5370007" y="1150507"/>
            <a:ext cx="278837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Segmentation of Consumers</a:t>
            </a:r>
          </a:p>
        </p:txBody>
      </p:sp>
      <p:cxnSp>
        <p:nvCxnSpPr>
          <p:cNvPr id="49" name="Straight Connector 48">
            <a:extLst>
              <a:ext uri="{FF2B5EF4-FFF2-40B4-BE49-F238E27FC236}">
                <a16:creationId xmlns:a16="http://schemas.microsoft.com/office/drawing/2014/main" id="{FABC7690-4437-46C1-9A70-8437427AAC41}"/>
              </a:ext>
            </a:extLst>
          </p:cNvPr>
          <p:cNvCxnSpPr>
            <a:cxnSpLocks/>
          </p:cNvCxnSpPr>
          <p:nvPr/>
        </p:nvCxnSpPr>
        <p:spPr bwMode="auto">
          <a:xfrm flipH="1">
            <a:off x="9581556" y="1170777"/>
            <a:ext cx="16340" cy="3205197"/>
          </a:xfrm>
          <a:prstGeom prst="line">
            <a:avLst/>
          </a:prstGeom>
          <a:solidFill>
            <a:schemeClr val="accent1"/>
          </a:solidFill>
          <a:ln w="28575" cap="flat" cmpd="sng" algn="ctr">
            <a:solidFill>
              <a:schemeClr val="tx1"/>
            </a:solidFill>
            <a:prstDash val="dash"/>
            <a:round/>
            <a:headEnd type="none" w="sm" len="sm"/>
            <a:tailEnd type="none" w="sm" len="sm"/>
          </a:ln>
          <a:effectLst/>
        </p:spPr>
      </p:cxnSp>
      <p:pic>
        <p:nvPicPr>
          <p:cNvPr id="26" name="Picture 25">
            <a:extLst>
              <a:ext uri="{FF2B5EF4-FFF2-40B4-BE49-F238E27FC236}">
                <a16:creationId xmlns:a16="http://schemas.microsoft.com/office/drawing/2014/main" id="{8C42180E-7BCE-45A5-916F-378E37E75D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3070" y="2339935"/>
            <a:ext cx="1826006" cy="2008086"/>
          </a:xfrm>
          <a:prstGeom prst="rect">
            <a:avLst/>
          </a:prstGeom>
        </p:spPr>
      </p:pic>
      <p:sp>
        <p:nvSpPr>
          <p:cNvPr id="53" name="TextBox 52">
            <a:extLst>
              <a:ext uri="{FF2B5EF4-FFF2-40B4-BE49-F238E27FC236}">
                <a16:creationId xmlns:a16="http://schemas.microsoft.com/office/drawing/2014/main" id="{CF08D76F-8A45-4059-BB28-909407AE9B56}"/>
              </a:ext>
            </a:extLst>
          </p:cNvPr>
          <p:cNvSpPr txBox="1"/>
          <p:nvPr/>
        </p:nvSpPr>
        <p:spPr>
          <a:xfrm>
            <a:off x="9619300" y="1187867"/>
            <a:ext cx="25460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Modeling</a:t>
            </a:r>
          </a:p>
        </p:txBody>
      </p:sp>
      <p:sp>
        <p:nvSpPr>
          <p:cNvPr id="54" name="Right Arrow 184">
            <a:extLst>
              <a:ext uri="{FF2B5EF4-FFF2-40B4-BE49-F238E27FC236}">
                <a16:creationId xmlns:a16="http://schemas.microsoft.com/office/drawing/2014/main" id="{6586D320-984B-412F-BC35-06F32A1C9A8A}"/>
              </a:ext>
            </a:extLst>
          </p:cNvPr>
          <p:cNvSpPr/>
          <p:nvPr/>
        </p:nvSpPr>
        <p:spPr bwMode="auto">
          <a:xfrm>
            <a:off x="9285873" y="2804914"/>
            <a:ext cx="591365" cy="384768"/>
          </a:xfrm>
          <a:prstGeom prst="rightArrow">
            <a:avLst/>
          </a:prstGeom>
          <a:solidFill>
            <a:srgbClr val="C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247" name="Right Arrow 184">
            <a:extLst>
              <a:ext uri="{FF2B5EF4-FFF2-40B4-BE49-F238E27FC236}">
                <a16:creationId xmlns:a16="http://schemas.microsoft.com/office/drawing/2014/main" id="{AC80CA65-79BD-4161-856B-3245B1D91A9C}"/>
              </a:ext>
            </a:extLst>
          </p:cNvPr>
          <p:cNvSpPr/>
          <p:nvPr/>
        </p:nvSpPr>
        <p:spPr bwMode="auto">
          <a:xfrm>
            <a:off x="3383622" y="2799267"/>
            <a:ext cx="591365" cy="384768"/>
          </a:xfrm>
          <a:prstGeom prst="rightArrow">
            <a:avLst/>
          </a:prstGeom>
          <a:solidFill>
            <a:srgbClr val="C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5" name="TextBox 54">
            <a:extLst>
              <a:ext uri="{FF2B5EF4-FFF2-40B4-BE49-F238E27FC236}">
                <a16:creationId xmlns:a16="http://schemas.microsoft.com/office/drawing/2014/main" id="{B64CCB74-3CB7-4C4B-987A-0EF37AED5950}"/>
              </a:ext>
            </a:extLst>
          </p:cNvPr>
          <p:cNvSpPr txBox="1"/>
          <p:nvPr/>
        </p:nvSpPr>
        <p:spPr>
          <a:xfrm>
            <a:off x="8129109" y="4406611"/>
            <a:ext cx="25460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Simulator</a:t>
            </a:r>
          </a:p>
        </p:txBody>
      </p:sp>
      <p:sp>
        <p:nvSpPr>
          <p:cNvPr id="29" name="Rectangle: Rounded Corners 28">
            <a:extLst>
              <a:ext uri="{FF2B5EF4-FFF2-40B4-BE49-F238E27FC236}">
                <a16:creationId xmlns:a16="http://schemas.microsoft.com/office/drawing/2014/main" id="{75A65F9D-0432-46AD-B3D5-6E8F5461F31F}"/>
              </a:ext>
            </a:extLst>
          </p:cNvPr>
          <p:cNvSpPr/>
          <p:nvPr/>
        </p:nvSpPr>
        <p:spPr>
          <a:xfrm>
            <a:off x="9600899" y="4749651"/>
            <a:ext cx="2107219" cy="1291153"/>
          </a:xfrm>
          <a:prstGeom prst="roundRect">
            <a:avLst/>
          </a:prstGeom>
          <a:solidFill>
            <a:srgbClr val="00666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Using the model as a predictive engine, a framework is built that can generate thousands of promotional plans</a:t>
            </a:r>
          </a:p>
        </p:txBody>
      </p:sp>
      <p:sp>
        <p:nvSpPr>
          <p:cNvPr id="31" name="Arrow: Left 30">
            <a:extLst>
              <a:ext uri="{FF2B5EF4-FFF2-40B4-BE49-F238E27FC236}">
                <a16:creationId xmlns:a16="http://schemas.microsoft.com/office/drawing/2014/main" id="{62F1B68E-CFCF-4BC4-9F8D-DC525023BBD2}"/>
              </a:ext>
            </a:extLst>
          </p:cNvPr>
          <p:cNvSpPr/>
          <p:nvPr/>
        </p:nvSpPr>
        <p:spPr>
          <a:xfrm>
            <a:off x="9266302" y="5250649"/>
            <a:ext cx="321237" cy="276999"/>
          </a:xfrm>
          <a:prstGeom prst="leftArrow">
            <a:avLst/>
          </a:prstGeom>
          <a:solidFill>
            <a:srgbClr val="C00000"/>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793DFADF-6E18-4FF6-BCF6-A25DCEF26280}"/>
              </a:ext>
            </a:extLst>
          </p:cNvPr>
          <p:cNvSpPr/>
          <p:nvPr/>
        </p:nvSpPr>
        <p:spPr>
          <a:xfrm>
            <a:off x="7290593" y="4743571"/>
            <a:ext cx="1976293" cy="1291153"/>
          </a:xfrm>
          <a:prstGeom prst="roundRect">
            <a:avLst/>
          </a:prstGeom>
          <a:solidFill>
            <a:srgbClr val="00666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The plan that results in the best KPIs is recommended</a:t>
            </a:r>
            <a:endParaRPr kumimoji="0" lang="en-US" sz="1200" b="0" i="0" u="none" strike="noStrike" kern="0" cap="none" spc="0" normalizeH="0" baseline="0" noProof="0">
              <a:ln>
                <a:noFill/>
              </a:ln>
              <a:solidFill>
                <a:srgbClr val="FFFFFF"/>
              </a:solidFill>
              <a:effectLst/>
              <a:uLnTx/>
              <a:uFillTx/>
              <a:latin typeface="Arial"/>
              <a:ea typeface="+mn-ea"/>
              <a:cs typeface="+mn-cs"/>
            </a:endParaRPr>
          </a:p>
        </p:txBody>
      </p:sp>
      <p:cxnSp>
        <p:nvCxnSpPr>
          <p:cNvPr id="62" name="Straight Connector 61">
            <a:extLst>
              <a:ext uri="{FF2B5EF4-FFF2-40B4-BE49-F238E27FC236}">
                <a16:creationId xmlns:a16="http://schemas.microsoft.com/office/drawing/2014/main" id="{71E88B77-506E-4072-A9DD-B132B45E4EF2}"/>
              </a:ext>
            </a:extLst>
          </p:cNvPr>
          <p:cNvCxnSpPr>
            <a:cxnSpLocks/>
          </p:cNvCxnSpPr>
          <p:nvPr/>
        </p:nvCxnSpPr>
        <p:spPr bwMode="auto">
          <a:xfrm>
            <a:off x="6764193" y="4361070"/>
            <a:ext cx="0" cy="2142837"/>
          </a:xfrm>
          <a:prstGeom prst="line">
            <a:avLst/>
          </a:prstGeom>
          <a:solidFill>
            <a:schemeClr val="accent1"/>
          </a:solidFill>
          <a:ln w="28575" cap="flat" cmpd="sng" algn="ctr">
            <a:solidFill>
              <a:schemeClr val="tx1"/>
            </a:solidFill>
            <a:prstDash val="dash"/>
            <a:round/>
            <a:headEnd type="none" w="sm" len="sm"/>
            <a:tailEnd type="none" w="sm" len="sm"/>
          </a:ln>
          <a:effectLst/>
        </p:spPr>
      </p:cxnSp>
      <p:pic>
        <p:nvPicPr>
          <p:cNvPr id="65" name="Picture 64">
            <a:extLst>
              <a:ext uri="{FF2B5EF4-FFF2-40B4-BE49-F238E27FC236}">
                <a16:creationId xmlns:a16="http://schemas.microsoft.com/office/drawing/2014/main" id="{1AE83821-1BC6-4624-96B4-5A7B4CF08B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2993" y="4597268"/>
            <a:ext cx="650250" cy="650250"/>
          </a:xfrm>
          <a:prstGeom prst="rect">
            <a:avLst/>
          </a:prstGeom>
        </p:spPr>
      </p:pic>
      <p:pic>
        <p:nvPicPr>
          <p:cNvPr id="66" name="Picture 65">
            <a:extLst>
              <a:ext uri="{FF2B5EF4-FFF2-40B4-BE49-F238E27FC236}">
                <a16:creationId xmlns:a16="http://schemas.microsoft.com/office/drawing/2014/main" id="{91467B50-330F-4BE1-8C22-59C0E9481D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66543" y="4499746"/>
            <a:ext cx="436650" cy="454844"/>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A264D483-90B9-4318-846C-F6241261D0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072" y="4641739"/>
            <a:ext cx="5634250" cy="1863962"/>
          </a:xfrm>
          <a:prstGeom prst="rect">
            <a:avLst/>
          </a:prstGeom>
        </p:spPr>
      </p:pic>
      <p:sp>
        <p:nvSpPr>
          <p:cNvPr id="69" name="TextBox 68">
            <a:extLst>
              <a:ext uri="{FF2B5EF4-FFF2-40B4-BE49-F238E27FC236}">
                <a16:creationId xmlns:a16="http://schemas.microsoft.com/office/drawing/2014/main" id="{C25719E5-C691-42A1-B667-5853BC72C96F}"/>
              </a:ext>
            </a:extLst>
          </p:cNvPr>
          <p:cNvSpPr txBox="1"/>
          <p:nvPr/>
        </p:nvSpPr>
        <p:spPr>
          <a:xfrm>
            <a:off x="1478575" y="4403174"/>
            <a:ext cx="41478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Final Output is a Tailored Promotion Calendar</a:t>
            </a:r>
          </a:p>
        </p:txBody>
      </p:sp>
      <p:sp>
        <p:nvSpPr>
          <p:cNvPr id="70" name="Right Arrow 184">
            <a:extLst>
              <a:ext uri="{FF2B5EF4-FFF2-40B4-BE49-F238E27FC236}">
                <a16:creationId xmlns:a16="http://schemas.microsoft.com/office/drawing/2014/main" id="{67D67AEC-AB2B-4F48-8878-BA5F65915B39}"/>
              </a:ext>
            </a:extLst>
          </p:cNvPr>
          <p:cNvSpPr/>
          <p:nvPr/>
        </p:nvSpPr>
        <p:spPr bwMode="auto">
          <a:xfrm rot="10800000">
            <a:off x="6468510" y="5204568"/>
            <a:ext cx="591365" cy="384768"/>
          </a:xfrm>
          <a:prstGeom prst="rightArrow">
            <a:avLst/>
          </a:prstGeom>
          <a:solidFill>
            <a:srgbClr val="C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71" name="Right Arrow 184">
            <a:extLst>
              <a:ext uri="{FF2B5EF4-FFF2-40B4-BE49-F238E27FC236}">
                <a16:creationId xmlns:a16="http://schemas.microsoft.com/office/drawing/2014/main" id="{95B14965-F43E-4799-9790-F59CE16D4CDF}"/>
              </a:ext>
            </a:extLst>
          </p:cNvPr>
          <p:cNvSpPr/>
          <p:nvPr/>
        </p:nvSpPr>
        <p:spPr bwMode="auto">
          <a:xfrm rot="5400000">
            <a:off x="11462738" y="4353713"/>
            <a:ext cx="591365" cy="384768"/>
          </a:xfrm>
          <a:prstGeom prst="rightArrow">
            <a:avLst/>
          </a:prstGeom>
          <a:solidFill>
            <a:srgbClr val="C0000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6" name="Title 1">
            <a:extLst>
              <a:ext uri="{FF2B5EF4-FFF2-40B4-BE49-F238E27FC236}">
                <a16:creationId xmlns:a16="http://schemas.microsoft.com/office/drawing/2014/main" id="{CF9ACA42-E72E-48CB-BC74-160170B132AF}"/>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lvl="0"/>
            <a:r>
              <a:rPr lang="en-US" sz="2400" b="1" kern="0" dirty="0">
                <a:solidFill>
                  <a:srgbClr val="FFFFFF"/>
                </a:solidFill>
                <a:latin typeface="Selawik" panose="020B0502040204020203" pitchFamily="34" charset="0"/>
              </a:rPr>
              <a:t>Consumer Promotion Optimization </a:t>
            </a:r>
          </a:p>
          <a:p>
            <a:pPr lvl="0"/>
            <a:r>
              <a:rPr lang="en-US" sz="2000" kern="0" dirty="0">
                <a:solidFill>
                  <a:srgbClr val="FFFFFF"/>
                </a:solidFill>
                <a:latin typeface="Selawik" panose="020B0502040204020203" pitchFamily="34" charset="0"/>
              </a:rPr>
              <a:t>was the first successful step we made in understanding RGM through the consumer behavior lens</a:t>
            </a:r>
            <a:endParaRPr kumimoji="0" lang="en-US" sz="2000" i="0" u="none" strike="noStrike" kern="0" cap="none" spc="0" normalizeH="0" baseline="0" noProof="0" dirty="0">
              <a:ln>
                <a:noFill/>
              </a:ln>
              <a:solidFill>
                <a:srgbClr val="FFFFFF"/>
              </a:solidFill>
              <a:effectLst/>
              <a:uLnTx/>
              <a:uFillTx/>
              <a:latin typeface="Selawik" panose="020B0502040204020203" pitchFamily="34" charset="0"/>
              <a:ea typeface="+mj-ea"/>
              <a:cs typeface="+mj-cs"/>
            </a:endParaRPr>
          </a:p>
        </p:txBody>
      </p:sp>
      <p:sp>
        <p:nvSpPr>
          <p:cNvPr id="57" name="TextBox 56">
            <a:extLst>
              <a:ext uri="{FF2B5EF4-FFF2-40B4-BE49-F238E27FC236}">
                <a16:creationId xmlns:a16="http://schemas.microsoft.com/office/drawing/2014/main" id="{4EA075DB-1D53-4FCB-A547-E667660D80DB}"/>
              </a:ext>
            </a:extLst>
          </p:cNvPr>
          <p:cNvSpPr txBox="1"/>
          <p:nvPr/>
        </p:nvSpPr>
        <p:spPr>
          <a:xfrm>
            <a:off x="486765" y="6503907"/>
            <a:ext cx="11218471" cy="3077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latin typeface="Selawik" panose="020B0502040204020203" pitchFamily="34" charset="0"/>
              </a:rPr>
              <a:t>Looking ahead, we can scale CPO to more retailers while also driving more consumer analysis and insights</a:t>
            </a:r>
            <a:endParaRPr lang="en-US" sz="1400" dirty="0">
              <a:latin typeface="Abadi" panose="020B0604020104020204" pitchFamily="34" charset="0"/>
            </a:endParaRPr>
          </a:p>
        </p:txBody>
      </p:sp>
    </p:spTree>
    <p:extLst>
      <p:ext uri="{BB962C8B-B14F-4D97-AF65-F5344CB8AC3E}">
        <p14:creationId xmlns:p14="http://schemas.microsoft.com/office/powerpoint/2010/main" val="323905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906977"/>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3"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3"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65956" y="38146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9050966" y="3795255"/>
            <a:ext cx="1545435" cy="445551"/>
            <a:chOff x="805710" y="1782156"/>
            <a:chExt cx="1545435" cy="445551"/>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805710" y="1791105"/>
              <a:ext cx="1079405" cy="417255"/>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594" y="1782156"/>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0F2DC10D-9B06-48B2-867E-8A88DA037208}"/>
              </a:ext>
            </a:extLst>
          </p:cNvPr>
          <p:cNvSpPr txBox="1"/>
          <p:nvPr/>
        </p:nvSpPr>
        <p:spPr>
          <a:xfrm>
            <a:off x="4653569" y="3906977"/>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sp>
        <p:nvSpPr>
          <p:cNvPr id="135" name="Freeform 45">
            <a:extLst>
              <a:ext uri="{FF2B5EF4-FFF2-40B4-BE49-F238E27FC236}">
                <a16:creationId xmlns:a16="http://schemas.microsoft.com/office/drawing/2014/main" id="{5D66577D-9068-4764-96B9-23553BB2550E}"/>
              </a:ext>
            </a:extLst>
          </p:cNvPr>
          <p:cNvSpPr>
            <a:spLocks noEditPoints="1"/>
          </p:cNvSpPr>
          <p:nvPr/>
        </p:nvSpPr>
        <p:spPr bwMode="auto">
          <a:xfrm>
            <a:off x="568342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Freeform 45">
            <a:extLst>
              <a:ext uri="{FF2B5EF4-FFF2-40B4-BE49-F238E27FC236}">
                <a16:creationId xmlns:a16="http://schemas.microsoft.com/office/drawing/2014/main" id="{57125E93-D2DC-4C80-87AD-EDF1B67F056E}"/>
              </a:ext>
            </a:extLst>
          </p:cNvPr>
          <p:cNvSpPr>
            <a:spLocks noEditPoints="1"/>
          </p:cNvSpPr>
          <p:nvPr/>
        </p:nvSpPr>
        <p:spPr bwMode="auto">
          <a:xfrm>
            <a:off x="3752632"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6"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2" name="Freeform 45">
            <a:extLst>
              <a:ext uri="{FF2B5EF4-FFF2-40B4-BE49-F238E27FC236}">
                <a16:creationId xmlns:a16="http://schemas.microsoft.com/office/drawing/2014/main" id="{32D2BAFE-26BD-4584-90CC-525917062828}"/>
              </a:ext>
            </a:extLst>
          </p:cNvPr>
          <p:cNvSpPr>
            <a:spLocks noEditPoints="1"/>
          </p:cNvSpPr>
          <p:nvPr/>
        </p:nvSpPr>
        <p:spPr bwMode="auto">
          <a:xfrm>
            <a:off x="6032554" y="388999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7"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sp>
        <p:nvSpPr>
          <p:cNvPr id="143" name="Freeform 45">
            <a:extLst>
              <a:ext uri="{FF2B5EF4-FFF2-40B4-BE49-F238E27FC236}">
                <a16:creationId xmlns:a16="http://schemas.microsoft.com/office/drawing/2014/main" id="{F68B39F7-7D02-47DF-8CC0-3DD9E95FE795}"/>
              </a:ext>
            </a:extLst>
          </p:cNvPr>
          <p:cNvSpPr>
            <a:spLocks noEditPoints="1"/>
          </p:cNvSpPr>
          <p:nvPr/>
        </p:nvSpPr>
        <p:spPr bwMode="auto">
          <a:xfrm>
            <a:off x="7925819"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TextBox 113">
            <a:extLst>
              <a:ext uri="{FF2B5EF4-FFF2-40B4-BE49-F238E27FC236}">
                <a16:creationId xmlns:a16="http://schemas.microsoft.com/office/drawing/2014/main" id="{E7F59EB9-8DE3-4CE1-9894-8D19A9E7CF00}"/>
              </a:ext>
            </a:extLst>
          </p:cNvPr>
          <p:cNvSpPr txBox="1"/>
          <p:nvPr/>
        </p:nvSpPr>
        <p:spPr>
          <a:xfrm>
            <a:off x="8826995" y="38146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44" name="Freeform 45">
            <a:extLst>
              <a:ext uri="{FF2B5EF4-FFF2-40B4-BE49-F238E27FC236}">
                <a16:creationId xmlns:a16="http://schemas.microsoft.com/office/drawing/2014/main" id="{5B81EB9D-DB06-4862-A0ED-8CB7FD3EEA72}"/>
              </a:ext>
            </a:extLst>
          </p:cNvPr>
          <p:cNvSpPr>
            <a:spLocks noEditPoints="1"/>
          </p:cNvSpPr>
          <p:nvPr/>
        </p:nvSpPr>
        <p:spPr bwMode="auto">
          <a:xfrm>
            <a:off x="10038501" y="193601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45" name="Group 144">
            <a:extLst>
              <a:ext uri="{FF2B5EF4-FFF2-40B4-BE49-F238E27FC236}">
                <a16:creationId xmlns:a16="http://schemas.microsoft.com/office/drawing/2014/main" id="{9A86ADC6-7246-4A40-B486-9E5E3BF5B23F}"/>
              </a:ext>
            </a:extLst>
          </p:cNvPr>
          <p:cNvGrpSpPr/>
          <p:nvPr/>
        </p:nvGrpSpPr>
        <p:grpSpPr>
          <a:xfrm>
            <a:off x="10411102" y="1882387"/>
            <a:ext cx="1545435" cy="617362"/>
            <a:chOff x="805710" y="1791106"/>
            <a:chExt cx="1545435" cy="617362"/>
          </a:xfrm>
        </p:grpSpPr>
        <p:sp>
          <p:nvSpPr>
            <p:cNvPr id="146" name="Rectangle: Rounded Corners 145">
              <a:extLst>
                <a:ext uri="{FF2B5EF4-FFF2-40B4-BE49-F238E27FC236}">
                  <a16:creationId xmlns:a16="http://schemas.microsoft.com/office/drawing/2014/main" id="{BC28492B-CD24-40BE-ADE6-42F9D873620C}"/>
                </a:ext>
              </a:extLst>
            </p:cNvPr>
            <p:cNvSpPr/>
            <p:nvPr/>
          </p:nvSpPr>
          <p:spPr>
            <a:xfrm>
              <a:off x="805710" y="1791106"/>
              <a:ext cx="1515475" cy="370140"/>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47" name="Graphic 146" descr="Research">
              <a:extLst>
                <a:ext uri="{FF2B5EF4-FFF2-40B4-BE49-F238E27FC236}">
                  <a16:creationId xmlns:a16="http://schemas.microsoft.com/office/drawing/2014/main" id="{4330A28F-F322-438E-A347-28435431F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594" y="1962917"/>
              <a:ext cx="445551" cy="445551"/>
            </a:xfrm>
            <a:prstGeom prst="rect">
              <a:avLst/>
            </a:prstGeom>
          </p:spPr>
        </p:pic>
      </p:gr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spTree>
    <p:extLst>
      <p:ext uri="{BB962C8B-B14F-4D97-AF65-F5344CB8AC3E}">
        <p14:creationId xmlns:p14="http://schemas.microsoft.com/office/powerpoint/2010/main" val="16800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p:cTn id="7" dur="500" fill="hold"/>
                                        <p:tgtEl>
                                          <p:spTgt spid="144"/>
                                        </p:tgtEl>
                                        <p:attrNameLst>
                                          <p:attrName>ppt_w</p:attrName>
                                        </p:attrNameLst>
                                      </p:cBhvr>
                                      <p:tavLst>
                                        <p:tav tm="0">
                                          <p:val>
                                            <p:fltVal val="0"/>
                                          </p:val>
                                        </p:tav>
                                        <p:tav tm="100000">
                                          <p:val>
                                            <p:strVal val="#ppt_w"/>
                                          </p:val>
                                        </p:tav>
                                      </p:tavLst>
                                    </p:anim>
                                    <p:anim calcmode="lin" valueType="num">
                                      <p:cBhvr>
                                        <p:cTn id="8" dur="500" fill="hold"/>
                                        <p:tgtEl>
                                          <p:spTgt spid="144"/>
                                        </p:tgtEl>
                                        <p:attrNameLst>
                                          <p:attrName>ppt_h</p:attrName>
                                        </p:attrNameLst>
                                      </p:cBhvr>
                                      <p:tavLst>
                                        <p:tav tm="0">
                                          <p:val>
                                            <p:fltVal val="0"/>
                                          </p:val>
                                        </p:tav>
                                        <p:tav tm="100000">
                                          <p:val>
                                            <p:strVal val="#ppt_h"/>
                                          </p:val>
                                        </p:tav>
                                      </p:tavLst>
                                    </p:anim>
                                    <p:animEffect transition="in" filter="fade">
                                      <p:cBhvr>
                                        <p:cTn id="9" dur="500"/>
                                        <p:tgtEl>
                                          <p:spTgt spid="1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fade">
                                      <p:cBhvr>
                                        <p:cTn id="13" dur="500"/>
                                        <p:tgtEl>
                                          <p:spTgt spid="137"/>
                                        </p:tgtEl>
                                      </p:cBhvr>
                                    </p:animEffect>
                                  </p:childTnLst>
                                </p:cTn>
                              </p:par>
                              <p:par>
                                <p:cTn id="14" presetID="10" presetClass="entr" presetSubtype="0" fill="hold"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4064-8815-4DE0-9912-26932EE708CD}"/>
              </a:ext>
            </a:extLst>
          </p:cNvPr>
          <p:cNvSpPr>
            <a:spLocks noGrp="1"/>
          </p:cNvSpPr>
          <p:nvPr>
            <p:ph type="title"/>
          </p:nvPr>
        </p:nvSpPr>
        <p:spPr>
          <a:xfrm>
            <a:off x="358087" y="264687"/>
            <a:ext cx="11725484" cy="677108"/>
          </a:xfrm>
        </p:spPr>
        <p:txBody>
          <a:bodyPr/>
          <a:lstStyle/>
          <a:p>
            <a:r>
              <a:rPr lang="en-US" sz="2400" b="1" dirty="0">
                <a:latin typeface="Selawik" panose="020B0502040204020203" pitchFamily="34" charset="0"/>
              </a:rPr>
              <a:t>Drug IA</a:t>
            </a:r>
            <a:r>
              <a:rPr lang="en-US" sz="2400" dirty="0">
                <a:latin typeface="Selawik" panose="020B0502040204020203" pitchFamily="34" charset="0"/>
              </a:rPr>
              <a:t> </a:t>
            </a:r>
            <a:r>
              <a:rPr lang="en-US" sz="2400" b="1" dirty="0">
                <a:latin typeface="Selawik" panose="020B0502040204020203" pitchFamily="34" charset="0"/>
              </a:rPr>
              <a:t>was created to serve tailored insights to the business at a channel level</a:t>
            </a:r>
            <a:br>
              <a:rPr lang="en-US" sz="2400" dirty="0">
                <a:latin typeface="Selawik" panose="020B0502040204020203" pitchFamily="34" charset="0"/>
              </a:rPr>
            </a:br>
            <a:r>
              <a:rPr lang="en-US" sz="2000" dirty="0">
                <a:latin typeface="Selawik" panose="020B0502040204020203" pitchFamily="34" charset="0"/>
              </a:rPr>
              <a:t>- it is an example of the successful partnership between Mu Sigma &amp; Trade Capability group</a:t>
            </a:r>
          </a:p>
        </p:txBody>
      </p:sp>
      <p:pic>
        <p:nvPicPr>
          <p:cNvPr id="61" name="Picture 60">
            <a:extLst>
              <a:ext uri="{FF2B5EF4-FFF2-40B4-BE49-F238E27FC236}">
                <a16:creationId xmlns:a16="http://schemas.microsoft.com/office/drawing/2014/main" id="{09AB117F-C178-4D74-B789-EDF71697DC84}"/>
              </a:ext>
            </a:extLst>
          </p:cNvPr>
          <p:cNvPicPr>
            <a:picLocks noChangeAspect="1"/>
          </p:cNvPicPr>
          <p:nvPr/>
        </p:nvPicPr>
        <p:blipFill rotWithShape="1">
          <a:blip r:embed="rId3">
            <a:duotone>
              <a:schemeClr val="accent1">
                <a:shade val="45000"/>
                <a:satMod val="135000"/>
              </a:schemeClr>
              <a:prstClr val="white"/>
            </a:duotone>
          </a:blip>
          <a:srcRect l="2387" t="2387" r="2387" b="2387"/>
          <a:stretch/>
        </p:blipFill>
        <p:spPr>
          <a:xfrm>
            <a:off x="0" y="3375309"/>
            <a:ext cx="8773374" cy="787720"/>
          </a:xfrm>
          <a:prstGeom prst="rect">
            <a:avLst/>
          </a:prstGeom>
        </p:spPr>
      </p:pic>
      <p:sp>
        <p:nvSpPr>
          <p:cNvPr id="63" name="Freeform 62">
            <a:extLst>
              <a:ext uri="{FF2B5EF4-FFF2-40B4-BE49-F238E27FC236}">
                <a16:creationId xmlns:a16="http://schemas.microsoft.com/office/drawing/2014/main" id="{BDB58079-8B32-4AE6-9159-4178077D0C18}"/>
              </a:ext>
            </a:extLst>
          </p:cNvPr>
          <p:cNvSpPr>
            <a:spLocks/>
          </p:cNvSpPr>
          <p:nvPr/>
        </p:nvSpPr>
        <p:spPr>
          <a:xfrm flipV="1">
            <a:off x="2501396" y="2895846"/>
            <a:ext cx="67383" cy="655351"/>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64" name="Freeform 63">
            <a:extLst>
              <a:ext uri="{FF2B5EF4-FFF2-40B4-BE49-F238E27FC236}">
                <a16:creationId xmlns:a16="http://schemas.microsoft.com/office/drawing/2014/main" id="{A59824D7-EAD8-479B-B714-9A2AECCE0159}"/>
              </a:ext>
            </a:extLst>
          </p:cNvPr>
          <p:cNvSpPr>
            <a:spLocks/>
          </p:cNvSpPr>
          <p:nvPr/>
        </p:nvSpPr>
        <p:spPr>
          <a:xfrm>
            <a:off x="2487871" y="4042901"/>
            <a:ext cx="0" cy="457380"/>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65" name="Freeform 70">
            <a:extLst>
              <a:ext uri="{FF2B5EF4-FFF2-40B4-BE49-F238E27FC236}">
                <a16:creationId xmlns:a16="http://schemas.microsoft.com/office/drawing/2014/main" id="{A6877168-A7FD-40C0-BF25-07F4B8CDC188}"/>
              </a:ext>
            </a:extLst>
          </p:cNvPr>
          <p:cNvSpPr>
            <a:spLocks/>
          </p:cNvSpPr>
          <p:nvPr/>
        </p:nvSpPr>
        <p:spPr>
          <a:xfrm>
            <a:off x="4913054" y="4042901"/>
            <a:ext cx="0" cy="457380"/>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66" name="Freeform 71">
            <a:extLst>
              <a:ext uri="{FF2B5EF4-FFF2-40B4-BE49-F238E27FC236}">
                <a16:creationId xmlns:a16="http://schemas.microsoft.com/office/drawing/2014/main" id="{B92D98B4-07DC-4853-9484-62358EAB39C0}"/>
              </a:ext>
            </a:extLst>
          </p:cNvPr>
          <p:cNvSpPr>
            <a:spLocks/>
          </p:cNvSpPr>
          <p:nvPr/>
        </p:nvSpPr>
        <p:spPr>
          <a:xfrm flipV="1">
            <a:off x="4936623" y="2895924"/>
            <a:ext cx="45719" cy="655968"/>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67" name="TextBox 66">
            <a:extLst>
              <a:ext uri="{FF2B5EF4-FFF2-40B4-BE49-F238E27FC236}">
                <a16:creationId xmlns:a16="http://schemas.microsoft.com/office/drawing/2014/main" id="{99B7D9A3-7344-4732-9A91-4291DAEDB9B0}"/>
              </a:ext>
            </a:extLst>
          </p:cNvPr>
          <p:cNvSpPr txBox="1"/>
          <p:nvPr/>
        </p:nvSpPr>
        <p:spPr>
          <a:xfrm>
            <a:off x="1318794" y="4619697"/>
            <a:ext cx="2265747" cy="86177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DC291E"/>
                </a:solidFill>
                <a:effectLst/>
                <a:uLnTx/>
                <a:uFillTx/>
                <a:latin typeface="Arial"/>
                <a:ea typeface="+mn-ea"/>
                <a:cs typeface="+mn-cs"/>
              </a:rPr>
              <a:t>Business Requirement Gathering from Drug team; Gathering required data sources</a:t>
            </a:r>
          </a:p>
        </p:txBody>
      </p:sp>
      <p:sp>
        <p:nvSpPr>
          <p:cNvPr id="68" name="TextBox 67">
            <a:extLst>
              <a:ext uri="{FF2B5EF4-FFF2-40B4-BE49-F238E27FC236}">
                <a16:creationId xmlns:a16="http://schemas.microsoft.com/office/drawing/2014/main" id="{2E2967A3-E02F-462E-B68B-D085D0D3769C}"/>
              </a:ext>
            </a:extLst>
          </p:cNvPr>
          <p:cNvSpPr txBox="1"/>
          <p:nvPr/>
        </p:nvSpPr>
        <p:spPr>
          <a:xfrm>
            <a:off x="1377780" y="2216621"/>
            <a:ext cx="2304657"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Arial"/>
                <a:ea typeface="+mn-ea"/>
                <a:cs typeface="+mn-cs"/>
              </a:rPr>
              <a:t>Detailed problem definition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Arial"/>
                <a:ea typeface="+mn-ea"/>
                <a:cs typeface="+mn-cs"/>
              </a:rPr>
              <a:t>Variable Selection based on EDA</a:t>
            </a:r>
          </a:p>
        </p:txBody>
      </p:sp>
      <p:sp>
        <p:nvSpPr>
          <p:cNvPr id="69" name="TextBox 68">
            <a:extLst>
              <a:ext uri="{FF2B5EF4-FFF2-40B4-BE49-F238E27FC236}">
                <a16:creationId xmlns:a16="http://schemas.microsoft.com/office/drawing/2014/main" id="{C3836675-D7CC-4E95-9DA9-6BBDF82471C4}"/>
              </a:ext>
            </a:extLst>
          </p:cNvPr>
          <p:cNvSpPr txBox="1"/>
          <p:nvPr/>
        </p:nvSpPr>
        <p:spPr>
          <a:xfrm>
            <a:off x="3869323" y="2221126"/>
            <a:ext cx="2192298"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Arial"/>
                <a:ea typeface="+mn-ea"/>
                <a:cs typeface="+mn-cs"/>
              </a:rPr>
              <a:t>Model iterations: Improving accuracy and intuitiveness of results</a:t>
            </a:r>
          </a:p>
        </p:txBody>
      </p:sp>
      <p:sp>
        <p:nvSpPr>
          <p:cNvPr id="70" name="TextBox 69">
            <a:extLst>
              <a:ext uri="{FF2B5EF4-FFF2-40B4-BE49-F238E27FC236}">
                <a16:creationId xmlns:a16="http://schemas.microsoft.com/office/drawing/2014/main" id="{17E7A4A7-0513-48E2-A939-0D4AB9DD6656}"/>
              </a:ext>
            </a:extLst>
          </p:cNvPr>
          <p:cNvSpPr txBox="1"/>
          <p:nvPr/>
        </p:nvSpPr>
        <p:spPr>
          <a:xfrm>
            <a:off x="4069784" y="4619697"/>
            <a:ext cx="1686540" cy="86177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DC291E"/>
                </a:solidFill>
                <a:effectLst/>
                <a:uLnTx/>
                <a:uFillTx/>
                <a:latin typeface="Arial"/>
                <a:ea typeface="+mn-ea"/>
                <a:cs typeface="+mn-cs"/>
              </a:rPr>
              <a:t>Result validation; feedback on selected variables &amp; model iterations</a:t>
            </a:r>
          </a:p>
        </p:txBody>
      </p:sp>
      <p:sp>
        <p:nvSpPr>
          <p:cNvPr id="71" name="Freeform 71">
            <a:extLst>
              <a:ext uri="{FF2B5EF4-FFF2-40B4-BE49-F238E27FC236}">
                <a16:creationId xmlns:a16="http://schemas.microsoft.com/office/drawing/2014/main" id="{651E449F-5B50-4E41-B5A6-AAF62D7ECA15}"/>
              </a:ext>
            </a:extLst>
          </p:cNvPr>
          <p:cNvSpPr>
            <a:spLocks/>
          </p:cNvSpPr>
          <p:nvPr/>
        </p:nvSpPr>
        <p:spPr>
          <a:xfrm flipV="1">
            <a:off x="7491021" y="2908203"/>
            <a:ext cx="45719" cy="655968"/>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72" name="TextBox 71">
            <a:extLst>
              <a:ext uri="{FF2B5EF4-FFF2-40B4-BE49-F238E27FC236}">
                <a16:creationId xmlns:a16="http://schemas.microsoft.com/office/drawing/2014/main" id="{722966E3-4756-4229-879A-7C06555DE00E}"/>
              </a:ext>
            </a:extLst>
          </p:cNvPr>
          <p:cNvSpPr txBox="1"/>
          <p:nvPr/>
        </p:nvSpPr>
        <p:spPr>
          <a:xfrm>
            <a:off x="6338842" y="2221125"/>
            <a:ext cx="2304357"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Arial"/>
                <a:ea typeface="+mn-ea"/>
                <a:cs typeface="+mn-cs"/>
              </a:rPr>
              <a:t>R Shiny Visual Creation for intermediate validation of the final results</a:t>
            </a:r>
          </a:p>
        </p:txBody>
      </p:sp>
      <p:sp>
        <p:nvSpPr>
          <p:cNvPr id="73" name="Freeform 63">
            <a:extLst>
              <a:ext uri="{FF2B5EF4-FFF2-40B4-BE49-F238E27FC236}">
                <a16:creationId xmlns:a16="http://schemas.microsoft.com/office/drawing/2014/main" id="{B52CAA4B-CE38-43EA-A8D1-4E8CFCA065CF}"/>
              </a:ext>
            </a:extLst>
          </p:cNvPr>
          <p:cNvSpPr>
            <a:spLocks/>
          </p:cNvSpPr>
          <p:nvPr/>
        </p:nvSpPr>
        <p:spPr>
          <a:xfrm>
            <a:off x="7491021" y="4066919"/>
            <a:ext cx="0" cy="457380"/>
          </a:xfrm>
          <a:custGeom>
            <a:avLst/>
            <a:gdLst>
              <a:gd name="connsiteX0" fmla="*/ 0 w 0"/>
              <a:gd name="connsiteY0" fmla="*/ 476250 h 476250"/>
              <a:gd name="connsiteX1" fmla="*/ 0 w 0"/>
              <a:gd name="connsiteY1" fmla="*/ 0 h 476250"/>
            </a:gdLst>
            <a:ahLst/>
            <a:cxnLst>
              <a:cxn ang="0">
                <a:pos x="connsiteX0" y="connsiteY0"/>
              </a:cxn>
              <a:cxn ang="0">
                <a:pos x="connsiteX1" y="connsiteY1"/>
              </a:cxn>
            </a:cxnLst>
            <a:rect l="l" t="t" r="r" b="b"/>
            <a:pathLst>
              <a:path h="476250">
                <a:moveTo>
                  <a:pt x="0" y="476250"/>
                </a:moveTo>
                <a:lnTo>
                  <a:pt x="0" y="0"/>
                </a:lnTo>
              </a:path>
            </a:pathLst>
          </a:custGeom>
          <a:noFill/>
          <a:ln w="9525">
            <a:solidFill>
              <a:schemeClr val="accent6"/>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67" b="0" i="0" u="none" strike="noStrike" kern="1200" cap="none" spc="0" normalizeH="0" baseline="0" noProof="0">
              <a:ln>
                <a:noFill/>
              </a:ln>
              <a:solidFill>
                <a:srgbClr val="FFFFFF"/>
              </a:solidFill>
              <a:effectLst/>
              <a:uLnTx/>
              <a:uFillTx/>
              <a:latin typeface="Arial"/>
              <a:ea typeface="+mn-ea"/>
              <a:cs typeface="+mn-cs"/>
            </a:endParaRPr>
          </a:p>
        </p:txBody>
      </p:sp>
      <p:sp>
        <p:nvSpPr>
          <p:cNvPr id="90" name="TextBox 89">
            <a:extLst>
              <a:ext uri="{FF2B5EF4-FFF2-40B4-BE49-F238E27FC236}">
                <a16:creationId xmlns:a16="http://schemas.microsoft.com/office/drawing/2014/main" id="{9948495E-BD49-4824-9391-AF6C36871FEF}"/>
              </a:ext>
            </a:extLst>
          </p:cNvPr>
          <p:cNvSpPr txBox="1"/>
          <p:nvPr/>
        </p:nvSpPr>
        <p:spPr>
          <a:xfrm>
            <a:off x="6647751" y="4619697"/>
            <a:ext cx="1686540" cy="1508105"/>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DC291E"/>
                </a:solidFill>
                <a:effectLst/>
                <a:uLnTx/>
                <a:uFillTx/>
                <a:latin typeface="Arial"/>
                <a:ea typeface="+mn-ea"/>
                <a:cs typeface="+mn-cs"/>
              </a:rPr>
              <a:t>Gather feedback from stakeholders; Set up Promotion Advisor with MSO;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DC291E"/>
                </a:solidFill>
                <a:effectLst/>
                <a:uLnTx/>
                <a:uFillTx/>
                <a:latin typeface="Arial"/>
                <a:ea typeface="+mn-ea"/>
                <a:cs typeface="+mn-cs"/>
              </a:rPr>
              <a:t>Publish the TPO strategy for the Drug team</a:t>
            </a:r>
          </a:p>
        </p:txBody>
      </p:sp>
      <p:sp>
        <p:nvSpPr>
          <p:cNvPr id="91" name="Rectangle: Rounded Corners 90">
            <a:extLst>
              <a:ext uri="{FF2B5EF4-FFF2-40B4-BE49-F238E27FC236}">
                <a16:creationId xmlns:a16="http://schemas.microsoft.com/office/drawing/2014/main" id="{D830B7B6-4181-48B5-9A71-3087BF35C069}"/>
              </a:ext>
            </a:extLst>
          </p:cNvPr>
          <p:cNvSpPr/>
          <p:nvPr/>
        </p:nvSpPr>
        <p:spPr>
          <a:xfrm>
            <a:off x="8773374" y="1865870"/>
            <a:ext cx="3372352" cy="3975655"/>
          </a:xfrm>
          <a:prstGeom prst="roundRect">
            <a:avLst/>
          </a:prstGeom>
          <a:solidFill>
            <a:schemeClr val="tx2">
              <a:lumMod val="20000"/>
              <a:lumOff val="80000"/>
              <a:alpha val="32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Improved models </a:t>
            </a:r>
            <a:r>
              <a:rPr kumimoji="0" lang="en-US" sz="1400" b="0" i="0" u="none" strike="noStrike" kern="1200" cap="none" spc="0" normalizeH="0" baseline="0" noProof="0" dirty="0" err="1">
                <a:ln>
                  <a:noFill/>
                </a:ln>
                <a:solidFill>
                  <a:srgbClr val="000000"/>
                </a:solidFill>
                <a:effectLst/>
                <a:uLnTx/>
                <a:uFillTx/>
                <a:latin typeface="Arial"/>
                <a:ea typeface="+mn-ea"/>
                <a:cs typeface="+mn-cs"/>
              </a:rPr>
              <a:t>explainability</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Tailored insights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Better promo sequencing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Better package combinations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Iteration with Drug team for validation and consumption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Insights are getting used in Planning Symposium</a:t>
            </a:r>
          </a:p>
        </p:txBody>
      </p:sp>
      <p:sp>
        <p:nvSpPr>
          <p:cNvPr id="92" name="Rectangle: Rounded Corners 91">
            <a:extLst>
              <a:ext uri="{FF2B5EF4-FFF2-40B4-BE49-F238E27FC236}">
                <a16:creationId xmlns:a16="http://schemas.microsoft.com/office/drawing/2014/main" id="{AD470C57-C77B-4B8C-A3B7-DDFEB37D133E}"/>
              </a:ext>
            </a:extLst>
          </p:cNvPr>
          <p:cNvSpPr/>
          <p:nvPr/>
        </p:nvSpPr>
        <p:spPr>
          <a:xfrm>
            <a:off x="83220" y="1375925"/>
            <a:ext cx="2192298" cy="27293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Arial"/>
                <a:ea typeface="+mn-ea"/>
                <a:cs typeface="+mn-cs"/>
              </a:rPr>
              <a:t>Driven by Mu Sigma</a:t>
            </a:r>
          </a:p>
        </p:txBody>
      </p:sp>
      <p:sp>
        <p:nvSpPr>
          <p:cNvPr id="93" name="Rectangle: Rounded Corners 92">
            <a:extLst>
              <a:ext uri="{FF2B5EF4-FFF2-40B4-BE49-F238E27FC236}">
                <a16:creationId xmlns:a16="http://schemas.microsoft.com/office/drawing/2014/main" id="{629122FC-EEA0-40C4-B0BF-CB92753CB470}"/>
              </a:ext>
            </a:extLst>
          </p:cNvPr>
          <p:cNvSpPr/>
          <p:nvPr/>
        </p:nvSpPr>
        <p:spPr>
          <a:xfrm>
            <a:off x="551" y="5980174"/>
            <a:ext cx="2357637" cy="535893"/>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DC291E"/>
                </a:solidFill>
                <a:effectLst/>
                <a:uLnTx/>
                <a:uFillTx/>
                <a:latin typeface="Arial"/>
                <a:ea typeface="+mn-ea"/>
                <a:cs typeface="+mn-cs"/>
              </a:rPr>
              <a:t>Driven by Coca Cola </a:t>
            </a:r>
          </a:p>
        </p:txBody>
      </p:sp>
      <p:sp>
        <p:nvSpPr>
          <p:cNvPr id="94" name="TextBox 93">
            <a:extLst>
              <a:ext uri="{FF2B5EF4-FFF2-40B4-BE49-F238E27FC236}">
                <a16:creationId xmlns:a16="http://schemas.microsoft.com/office/drawing/2014/main" id="{B9CC27E5-ADC1-4C1A-ADDA-D7D0FFA6F349}"/>
              </a:ext>
            </a:extLst>
          </p:cNvPr>
          <p:cNvSpPr txBox="1"/>
          <p:nvPr/>
        </p:nvSpPr>
        <p:spPr>
          <a:xfrm>
            <a:off x="1870958" y="3619698"/>
            <a:ext cx="1233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Q3 2018</a:t>
            </a:r>
          </a:p>
        </p:txBody>
      </p:sp>
      <p:sp>
        <p:nvSpPr>
          <p:cNvPr id="95" name="TextBox 94">
            <a:extLst>
              <a:ext uri="{FF2B5EF4-FFF2-40B4-BE49-F238E27FC236}">
                <a16:creationId xmlns:a16="http://schemas.microsoft.com/office/drawing/2014/main" id="{5C8A2934-D5D9-4FDF-A921-49890398B6AC}"/>
              </a:ext>
            </a:extLst>
          </p:cNvPr>
          <p:cNvSpPr txBox="1"/>
          <p:nvPr/>
        </p:nvSpPr>
        <p:spPr>
          <a:xfrm>
            <a:off x="4319710" y="3603585"/>
            <a:ext cx="1233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Q3 2018</a:t>
            </a:r>
          </a:p>
        </p:txBody>
      </p:sp>
      <p:sp>
        <p:nvSpPr>
          <p:cNvPr id="96" name="TextBox 95">
            <a:extLst>
              <a:ext uri="{FF2B5EF4-FFF2-40B4-BE49-F238E27FC236}">
                <a16:creationId xmlns:a16="http://schemas.microsoft.com/office/drawing/2014/main" id="{7AF8ADEC-07EF-432F-8A1B-0BE6D57564A9}"/>
              </a:ext>
            </a:extLst>
          </p:cNvPr>
          <p:cNvSpPr txBox="1"/>
          <p:nvPr/>
        </p:nvSpPr>
        <p:spPr>
          <a:xfrm>
            <a:off x="6478116" y="3603585"/>
            <a:ext cx="20258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Q4 2018/Q1 2019</a:t>
            </a:r>
          </a:p>
        </p:txBody>
      </p:sp>
      <p:pic>
        <p:nvPicPr>
          <p:cNvPr id="22" name="Picture 21">
            <a:extLst>
              <a:ext uri="{FF2B5EF4-FFF2-40B4-BE49-F238E27FC236}">
                <a16:creationId xmlns:a16="http://schemas.microsoft.com/office/drawing/2014/main" id="{1EE14985-A17C-47F1-AAE1-35793F2CCA2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3412" y="5841525"/>
            <a:ext cx="813939" cy="269226"/>
          </a:xfrm>
          <a:prstGeom prst="rect">
            <a:avLst/>
          </a:prstGeom>
        </p:spPr>
      </p:pic>
      <p:pic>
        <p:nvPicPr>
          <p:cNvPr id="23" name="Picture 2" descr="http://www.generalatlantic.com/media/5406/mu_sigma_logo.png">
            <a:extLst>
              <a:ext uri="{FF2B5EF4-FFF2-40B4-BE49-F238E27FC236}">
                <a16:creationId xmlns:a16="http://schemas.microsoft.com/office/drawing/2014/main" id="{DCE1D740-5E96-4F6F-A818-0ED517AD75C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0503" r="18500" b="25203"/>
          <a:stretch/>
        </p:blipFill>
        <p:spPr bwMode="auto">
          <a:xfrm>
            <a:off x="980957" y="1629858"/>
            <a:ext cx="396823" cy="3890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85D692B-5EA7-4045-A2E5-308AE4A199AE}"/>
              </a:ext>
            </a:extLst>
          </p:cNvPr>
          <p:cNvSpPr/>
          <p:nvPr/>
        </p:nvSpPr>
        <p:spPr>
          <a:xfrm>
            <a:off x="83220" y="1348984"/>
            <a:ext cx="2192298" cy="686726"/>
          </a:xfrm>
          <a:prstGeom prst="roundRect">
            <a:avLst/>
          </a:prstGeom>
          <a:noFill/>
          <a:ln w="19050">
            <a:solidFill>
              <a:srgbClr val="9C1D0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5" name="Rectangle: Rounded Corners 24">
            <a:extLst>
              <a:ext uri="{FF2B5EF4-FFF2-40B4-BE49-F238E27FC236}">
                <a16:creationId xmlns:a16="http://schemas.microsoft.com/office/drawing/2014/main" id="{D8241C66-FE41-4171-8C48-C108A7AF99D4}"/>
              </a:ext>
            </a:extLst>
          </p:cNvPr>
          <p:cNvSpPr/>
          <p:nvPr/>
        </p:nvSpPr>
        <p:spPr>
          <a:xfrm>
            <a:off x="83220" y="5766465"/>
            <a:ext cx="2192298" cy="686726"/>
          </a:xfrm>
          <a:prstGeom prst="roundRect">
            <a:avLst/>
          </a:prstGeom>
          <a:noFill/>
          <a:ln w="19050">
            <a:solidFill>
              <a:srgbClr val="F8000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7AE16BA5-03D5-4817-807F-F38C66615CB8}"/>
              </a:ext>
            </a:extLst>
          </p:cNvPr>
          <p:cNvGrpSpPr/>
          <p:nvPr/>
        </p:nvGrpSpPr>
        <p:grpSpPr>
          <a:xfrm>
            <a:off x="11429702" y="6214951"/>
            <a:ext cx="761747" cy="378383"/>
            <a:chOff x="11347033" y="6137684"/>
            <a:chExt cx="761747" cy="378383"/>
          </a:xfrm>
        </p:grpSpPr>
        <p:sp>
          <p:nvSpPr>
            <p:cNvPr id="5" name="Arrow: Curved Up 4">
              <a:extLst>
                <a:ext uri="{FF2B5EF4-FFF2-40B4-BE49-F238E27FC236}">
                  <a16:creationId xmlns:a16="http://schemas.microsoft.com/office/drawing/2014/main" id="{7ECE9A99-6DAD-42AF-9EFF-2FD43ACF922A}"/>
                </a:ext>
              </a:extLst>
            </p:cNvPr>
            <p:cNvSpPr/>
            <p:nvPr/>
          </p:nvSpPr>
          <p:spPr>
            <a:xfrm rot="10800000">
              <a:off x="11397501" y="6137684"/>
              <a:ext cx="669046" cy="378383"/>
            </a:xfrm>
            <a:prstGeom prst="curvedUpArrow">
              <a:avLst>
                <a:gd name="adj1" fmla="val 30171"/>
                <a:gd name="adj2" fmla="val 50000"/>
                <a:gd name="adj3" fmla="val 25000"/>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2DC248F7-5AA8-4649-9BB3-FE1075F580FC}"/>
                </a:ext>
              </a:extLst>
            </p:cNvPr>
            <p:cNvSpPr txBox="1"/>
            <p:nvPr/>
          </p:nvSpPr>
          <p:spPr>
            <a:xfrm>
              <a:off x="11347033" y="6208290"/>
              <a:ext cx="7617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mn-ea"/>
                  <a:cs typeface="+mn-cs"/>
                  <a:hlinkClick r:id="" action="ppaction://noaction"/>
                </a:rPr>
                <a:t>Return</a:t>
              </a:r>
              <a:endParaRPr kumimoji="0" lang="en-US" sz="1400" b="1" i="0" u="none" strike="noStrike" kern="1200" cap="none" spc="0" normalizeH="0" baseline="0" noProof="0">
                <a:ln>
                  <a:noFill/>
                </a:ln>
                <a:solidFill>
                  <a:srgbClr val="C00000"/>
                </a:solidFill>
                <a:effectLst/>
                <a:uLnTx/>
                <a:uFillTx/>
                <a:latin typeface="Arial"/>
                <a:ea typeface="+mn-ea"/>
                <a:cs typeface="+mn-cs"/>
              </a:endParaRPr>
            </a:p>
          </p:txBody>
        </p:sp>
      </p:grpSp>
    </p:spTree>
    <p:extLst>
      <p:ext uri="{BB962C8B-B14F-4D97-AF65-F5344CB8AC3E}">
        <p14:creationId xmlns:p14="http://schemas.microsoft.com/office/powerpoint/2010/main" val="2424879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8"/>
          <p:cNvGrpSpPr/>
          <p:nvPr/>
        </p:nvGrpSpPr>
        <p:grpSpPr>
          <a:xfrm>
            <a:off x="1991647" y="1982353"/>
            <a:ext cx="3495536" cy="691770"/>
            <a:chOff x="885153" y="1438565"/>
            <a:chExt cx="2621652" cy="518828"/>
          </a:xfrm>
        </p:grpSpPr>
        <p:sp>
          <p:nvSpPr>
            <p:cNvPr id="7" name="TextBox 6"/>
            <p:cNvSpPr txBox="1"/>
            <p:nvPr/>
          </p:nvSpPr>
          <p:spPr>
            <a:xfrm>
              <a:off x="885153" y="1438565"/>
              <a:ext cx="1748459" cy="21549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Worldwide Business</a:t>
              </a:r>
            </a:p>
          </p:txBody>
        </p:sp>
        <p:sp>
          <p:nvSpPr>
            <p:cNvPr id="8" name="TextBox 7"/>
            <p:cNvSpPr txBox="1"/>
            <p:nvPr/>
          </p:nvSpPr>
          <p:spPr>
            <a:xfrm>
              <a:off x="885153" y="1649712"/>
              <a:ext cx="2621652" cy="307681"/>
            </a:xfrm>
            <a:prstGeom prst="rect">
              <a:avLst/>
            </a:prstGeom>
            <a:noFill/>
          </p:spPr>
          <p:txBody>
            <a:bodyPr wrap="square" lIns="0" tIns="0" rIns="0" bIns="0" rtlCol="0" anchor="t">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There are many variations of passages of lorem ipsum available, but the majority</a:t>
              </a:r>
            </a:p>
          </p:txBody>
        </p:sp>
      </p:grpSp>
      <p:cxnSp>
        <p:nvCxnSpPr>
          <p:cNvPr id="68" name="Straight Connector 67"/>
          <p:cNvCxnSpPr/>
          <p:nvPr/>
        </p:nvCxnSpPr>
        <p:spPr>
          <a:xfrm flipV="1">
            <a:off x="6096000" y="2442309"/>
            <a:ext cx="0" cy="3661543"/>
          </a:xfrm>
          <a:prstGeom prst="line">
            <a:avLst/>
          </a:prstGeom>
          <a:ln w="19050">
            <a:solidFill>
              <a:schemeClr val="bg1">
                <a:lumMod val="75000"/>
              </a:schemeClr>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 name="Group 38"/>
          <p:cNvGrpSpPr/>
          <p:nvPr/>
        </p:nvGrpSpPr>
        <p:grpSpPr>
          <a:xfrm>
            <a:off x="1991647" y="4816918"/>
            <a:ext cx="3495536" cy="691770"/>
            <a:chOff x="885153" y="1438565"/>
            <a:chExt cx="2621652" cy="518828"/>
          </a:xfrm>
        </p:grpSpPr>
        <p:sp>
          <p:nvSpPr>
            <p:cNvPr id="71" name="TextBox 70"/>
            <p:cNvSpPr txBox="1"/>
            <p:nvPr/>
          </p:nvSpPr>
          <p:spPr>
            <a:xfrm>
              <a:off x="885153" y="1438565"/>
              <a:ext cx="1573748" cy="21549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Creative Solutions</a:t>
              </a:r>
            </a:p>
          </p:txBody>
        </p:sp>
        <p:sp>
          <p:nvSpPr>
            <p:cNvPr id="72" name="TextBox 71"/>
            <p:cNvSpPr txBox="1"/>
            <p:nvPr/>
          </p:nvSpPr>
          <p:spPr>
            <a:xfrm>
              <a:off x="885153" y="1649712"/>
              <a:ext cx="2621652" cy="307681"/>
            </a:xfrm>
            <a:prstGeom prst="rect">
              <a:avLst/>
            </a:prstGeom>
            <a:noFill/>
          </p:spPr>
          <p:txBody>
            <a:bodyPr wrap="square" lIns="0" tIns="0" rIns="0" bIns="0" rtlCol="0" anchor="t">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There are many variations of passages of lorem ipsum available, but the majority</a:t>
              </a:r>
            </a:p>
          </p:txBody>
        </p:sp>
      </p:grpSp>
      <p:grpSp>
        <p:nvGrpSpPr>
          <p:cNvPr id="15" name="Group 38"/>
          <p:cNvGrpSpPr/>
          <p:nvPr/>
        </p:nvGrpSpPr>
        <p:grpSpPr>
          <a:xfrm flipH="1">
            <a:off x="6780748" y="3396899"/>
            <a:ext cx="3495536" cy="691770"/>
            <a:chOff x="885153" y="1438565"/>
            <a:chExt cx="2621652" cy="518828"/>
          </a:xfrm>
        </p:grpSpPr>
        <p:sp>
          <p:nvSpPr>
            <p:cNvPr id="87" name="TextBox 86"/>
            <p:cNvSpPr txBox="1"/>
            <p:nvPr/>
          </p:nvSpPr>
          <p:spPr>
            <a:xfrm>
              <a:off x="885153" y="1438565"/>
              <a:ext cx="1350034" cy="21549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Business To Go</a:t>
              </a:r>
            </a:p>
          </p:txBody>
        </p:sp>
        <p:sp>
          <p:nvSpPr>
            <p:cNvPr id="88" name="TextBox 87"/>
            <p:cNvSpPr txBox="1"/>
            <p:nvPr/>
          </p:nvSpPr>
          <p:spPr>
            <a:xfrm>
              <a:off x="885153" y="1649712"/>
              <a:ext cx="2621652" cy="307681"/>
            </a:xfrm>
            <a:prstGeom prst="rect">
              <a:avLst/>
            </a:prstGeom>
            <a:noFill/>
          </p:spPr>
          <p:txBody>
            <a:bodyPr wrap="square" lIns="0" tIns="0" rIns="0" bIns="0" rtlCol="0" anchor="t">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There are many variations of passages of lorem ipsum available, but the majority</a:t>
              </a:r>
            </a:p>
          </p:txBody>
        </p:sp>
      </p:grpSp>
      <p:grpSp>
        <p:nvGrpSpPr>
          <p:cNvPr id="17" name="Group 38"/>
          <p:cNvGrpSpPr/>
          <p:nvPr/>
        </p:nvGrpSpPr>
        <p:grpSpPr>
          <a:xfrm flipH="1">
            <a:off x="6780748" y="4816654"/>
            <a:ext cx="3495536" cy="691770"/>
            <a:chOff x="885153" y="1438565"/>
            <a:chExt cx="2621652" cy="518828"/>
          </a:xfrm>
        </p:grpSpPr>
        <p:sp>
          <p:nvSpPr>
            <p:cNvPr id="95" name="TextBox 94"/>
            <p:cNvSpPr txBox="1"/>
            <p:nvPr/>
          </p:nvSpPr>
          <p:spPr>
            <a:xfrm>
              <a:off x="885153" y="1438565"/>
              <a:ext cx="1573748" cy="21549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Creative Solutions</a:t>
              </a:r>
            </a:p>
          </p:txBody>
        </p:sp>
        <p:sp>
          <p:nvSpPr>
            <p:cNvPr id="96" name="TextBox 95"/>
            <p:cNvSpPr txBox="1"/>
            <p:nvPr/>
          </p:nvSpPr>
          <p:spPr>
            <a:xfrm>
              <a:off x="885153" y="1649712"/>
              <a:ext cx="2621652" cy="307681"/>
            </a:xfrm>
            <a:prstGeom prst="rect">
              <a:avLst/>
            </a:prstGeom>
            <a:noFill/>
          </p:spPr>
          <p:txBody>
            <a:bodyPr wrap="square" lIns="0" tIns="0" rIns="0" bIns="0" rtlCol="0" anchor="t">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There are many variations of passages of lorem ipsum available, but the majority</a:t>
              </a:r>
            </a:p>
          </p:txBody>
        </p:sp>
      </p:grpSp>
      <p:sp>
        <p:nvSpPr>
          <p:cNvPr id="110" name="Title 1">
            <a:extLst>
              <a:ext uri="{FF2B5EF4-FFF2-40B4-BE49-F238E27FC236}">
                <a16:creationId xmlns:a16="http://schemas.microsoft.com/office/drawing/2014/main" id="{E650CDC2-7AD0-4FEE-B9FC-2AD1FDE7C422}"/>
              </a:ext>
            </a:extLst>
          </p:cNvPr>
          <p:cNvSpPr>
            <a:spLocks noGrp="1"/>
          </p:cNvSpPr>
          <p:nvPr>
            <p:ph type="title"/>
          </p:nvPr>
        </p:nvSpPr>
        <p:spPr>
          <a:xfrm>
            <a:off x="164147" y="408039"/>
            <a:ext cx="11725484" cy="677108"/>
          </a:xfrm>
        </p:spPr>
        <p:txBody>
          <a:bodyPr/>
          <a:lstStyle/>
          <a:p>
            <a:pPr algn="l"/>
            <a:r>
              <a:rPr lang="en-US" sz="2400" b="1" dirty="0">
                <a:solidFill>
                  <a:schemeClr val="bg1"/>
                </a:solidFill>
                <a:latin typeface="Selawik" panose="020B0502040204020203" pitchFamily="34" charset="0"/>
              </a:rPr>
              <a:t>Drug IA 2.0 </a:t>
            </a:r>
            <a:r>
              <a:rPr lang="en-US" sz="2400" b="1" dirty="0">
                <a:latin typeface="Selawik" panose="020B0502040204020203" pitchFamily="34" charset="0"/>
              </a:rPr>
              <a:t>is </a:t>
            </a:r>
            <a:r>
              <a:rPr lang="en-US" sz="2400" b="1" dirty="0">
                <a:solidFill>
                  <a:schemeClr val="bg1"/>
                </a:solidFill>
                <a:latin typeface="Selawik" panose="020B0502040204020203" pitchFamily="34" charset="0"/>
              </a:rPr>
              <a:t>a result of experimentation to improve accuracy,</a:t>
            </a:r>
            <a:br>
              <a:rPr lang="en-US" sz="2400" b="0" dirty="0">
                <a:solidFill>
                  <a:schemeClr val="bg1"/>
                </a:solidFill>
                <a:latin typeface="Selawik" panose="020B0502040204020203" pitchFamily="34" charset="0"/>
              </a:rPr>
            </a:br>
            <a:r>
              <a:rPr lang="en-US" sz="2000" b="0" dirty="0">
                <a:solidFill>
                  <a:schemeClr val="bg1"/>
                </a:solidFill>
                <a:latin typeface="Selawik" panose="020B0502040204020203" pitchFamily="34" charset="0"/>
              </a:rPr>
              <a:t> incorporating new modelling techniques and additional variables to improve </a:t>
            </a:r>
            <a:r>
              <a:rPr lang="en-US" sz="2000" b="0" dirty="0" err="1">
                <a:solidFill>
                  <a:schemeClr val="bg1"/>
                </a:solidFill>
                <a:latin typeface="Selawik" panose="020B0502040204020203" pitchFamily="34" charset="0"/>
              </a:rPr>
              <a:t>explainability</a:t>
            </a:r>
            <a:endParaRPr lang="en-US" sz="2000" b="0" dirty="0">
              <a:solidFill>
                <a:schemeClr val="bg1"/>
              </a:solidFill>
              <a:latin typeface="Selawik" panose="020B0502040204020203" pitchFamily="34" charset="0"/>
            </a:endParaRPr>
          </a:p>
        </p:txBody>
      </p:sp>
      <p:grpSp>
        <p:nvGrpSpPr>
          <p:cNvPr id="28" name="Group 27">
            <a:extLst>
              <a:ext uri="{FF2B5EF4-FFF2-40B4-BE49-F238E27FC236}">
                <a16:creationId xmlns:a16="http://schemas.microsoft.com/office/drawing/2014/main" id="{150246EE-9774-4546-B1D4-D654E3DB95CF}"/>
              </a:ext>
            </a:extLst>
          </p:cNvPr>
          <p:cNvGrpSpPr/>
          <p:nvPr/>
        </p:nvGrpSpPr>
        <p:grpSpPr>
          <a:xfrm>
            <a:off x="6166274" y="2287495"/>
            <a:ext cx="5166071" cy="1088295"/>
            <a:chOff x="6166274" y="1816005"/>
            <a:chExt cx="5166071" cy="1088295"/>
          </a:xfrm>
        </p:grpSpPr>
        <p:grpSp>
          <p:nvGrpSpPr>
            <p:cNvPr id="12" name="Group 73"/>
            <p:cNvGrpSpPr/>
            <p:nvPr/>
          </p:nvGrpSpPr>
          <p:grpSpPr>
            <a:xfrm flipH="1">
              <a:off x="6166274" y="1816005"/>
              <a:ext cx="5166071" cy="1088295"/>
              <a:chOff x="644107" y="1330751"/>
              <a:chExt cx="3874553" cy="816221"/>
            </a:xfrm>
          </p:grpSpPr>
          <p:sp>
            <p:nvSpPr>
              <p:cNvPr id="75" name="Rounded Rectangle 74"/>
              <p:cNvSpPr/>
              <p:nvPr/>
            </p:nvSpPr>
            <p:spPr>
              <a:xfrm>
                <a:off x="644107" y="1384863"/>
                <a:ext cx="3725972" cy="762109"/>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76" name="Rounded Rectangle 75"/>
              <p:cNvSpPr/>
              <p:nvPr/>
            </p:nvSpPr>
            <p:spPr>
              <a:xfrm>
                <a:off x="644107" y="1330751"/>
                <a:ext cx="3725972" cy="76210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77" name="Isosceles Triangle 76"/>
              <p:cNvSpPr/>
              <p:nvPr/>
            </p:nvSpPr>
            <p:spPr>
              <a:xfrm rot="5400000">
                <a:off x="4322531" y="1607670"/>
                <a:ext cx="183987" cy="20827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 name="Group 38"/>
            <p:cNvGrpSpPr/>
            <p:nvPr/>
          </p:nvGrpSpPr>
          <p:grpSpPr>
            <a:xfrm flipH="1">
              <a:off x="6790952" y="1918788"/>
              <a:ext cx="3495536" cy="614887"/>
              <a:chOff x="877500" y="1396428"/>
              <a:chExt cx="2621652" cy="461166"/>
            </a:xfrm>
          </p:grpSpPr>
          <p:sp>
            <p:nvSpPr>
              <p:cNvPr id="79" name="TextBox 78"/>
              <p:cNvSpPr txBox="1"/>
              <p:nvPr/>
            </p:nvSpPr>
            <p:spPr>
              <a:xfrm>
                <a:off x="880895" y="1396428"/>
                <a:ext cx="1730042" cy="21549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Modelling technique</a:t>
                </a:r>
              </a:p>
            </p:txBody>
          </p:sp>
          <p:sp>
            <p:nvSpPr>
              <p:cNvPr id="80" name="TextBox 79"/>
              <p:cNvSpPr txBox="1"/>
              <p:nvPr/>
            </p:nvSpPr>
            <p:spPr>
              <a:xfrm>
                <a:off x="877500" y="1703753"/>
                <a:ext cx="2621652" cy="153841"/>
              </a:xfrm>
              <a:prstGeom prst="rect">
                <a:avLst/>
              </a:prstGeom>
              <a:noFill/>
            </p:spPr>
            <p:txBody>
              <a:bodyPr wrap="square" lIns="0" tIns="0" rIns="0" bIns="0" rtlCol="0" anchor="t">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Elastic net model</a:t>
                </a:r>
              </a:p>
            </p:txBody>
          </p:sp>
        </p:grpSp>
        <p:sp>
          <p:nvSpPr>
            <p:cNvPr id="81" name="Oval 80"/>
            <p:cNvSpPr>
              <a:spLocks noChangeAspect="1"/>
            </p:cNvSpPr>
            <p:nvPr/>
          </p:nvSpPr>
          <p:spPr>
            <a:xfrm flipH="1">
              <a:off x="10454287" y="1949103"/>
              <a:ext cx="772051" cy="749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923022"/>
                </a:solidFill>
                <a:effectLst/>
                <a:uLnTx/>
                <a:uFillTx/>
                <a:latin typeface="FontAwesome" pitchFamily="2" charset="0"/>
                <a:ea typeface="+mn-ea"/>
                <a:cs typeface="+mn-cs"/>
              </a:endParaRPr>
            </a:p>
          </p:txBody>
        </p:sp>
        <p:sp>
          <p:nvSpPr>
            <p:cNvPr id="125" name="Freeform 152">
              <a:extLst>
                <a:ext uri="{FF2B5EF4-FFF2-40B4-BE49-F238E27FC236}">
                  <a16:creationId xmlns:a16="http://schemas.microsoft.com/office/drawing/2014/main" id="{01D5A242-E0A2-41D2-95FF-701DBE683E6D}"/>
                </a:ext>
              </a:extLst>
            </p:cNvPr>
            <p:cNvSpPr>
              <a:spLocks noEditPoints="1"/>
            </p:cNvSpPr>
            <p:nvPr/>
          </p:nvSpPr>
          <p:spPr bwMode="auto">
            <a:xfrm>
              <a:off x="10639884" y="2130155"/>
              <a:ext cx="390065" cy="376523"/>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92302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737F60C3-0A3C-46F9-80E4-7107318D330D}"/>
              </a:ext>
            </a:extLst>
          </p:cNvPr>
          <p:cNvGrpSpPr/>
          <p:nvPr/>
        </p:nvGrpSpPr>
        <p:grpSpPr>
          <a:xfrm>
            <a:off x="6166274" y="3687974"/>
            <a:ext cx="5166071" cy="1088295"/>
            <a:chOff x="6166274" y="4644986"/>
            <a:chExt cx="5166071" cy="1088295"/>
          </a:xfrm>
        </p:grpSpPr>
        <p:grpSp>
          <p:nvGrpSpPr>
            <p:cNvPr id="106" name="Group 73">
              <a:extLst>
                <a:ext uri="{FF2B5EF4-FFF2-40B4-BE49-F238E27FC236}">
                  <a16:creationId xmlns:a16="http://schemas.microsoft.com/office/drawing/2014/main" id="{7BD57639-BEDD-423C-BC69-5D1AE03C4A0E}"/>
                </a:ext>
              </a:extLst>
            </p:cNvPr>
            <p:cNvGrpSpPr/>
            <p:nvPr/>
          </p:nvGrpSpPr>
          <p:grpSpPr>
            <a:xfrm flipH="1">
              <a:off x="6166274" y="4644986"/>
              <a:ext cx="5166071" cy="1088295"/>
              <a:chOff x="644107" y="1330751"/>
              <a:chExt cx="3874553" cy="816221"/>
            </a:xfrm>
          </p:grpSpPr>
          <p:sp>
            <p:nvSpPr>
              <p:cNvPr id="107" name="Rounded Rectangle 74">
                <a:extLst>
                  <a:ext uri="{FF2B5EF4-FFF2-40B4-BE49-F238E27FC236}">
                    <a16:creationId xmlns:a16="http://schemas.microsoft.com/office/drawing/2014/main" id="{EFA14173-7DCA-4E75-96FE-E02BC94E1AF4}"/>
                  </a:ext>
                </a:extLst>
              </p:cNvPr>
              <p:cNvSpPr/>
              <p:nvPr/>
            </p:nvSpPr>
            <p:spPr>
              <a:xfrm>
                <a:off x="644107" y="1384863"/>
                <a:ext cx="3725972" cy="762109"/>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8" name="Rounded Rectangle 75">
                <a:extLst>
                  <a:ext uri="{FF2B5EF4-FFF2-40B4-BE49-F238E27FC236}">
                    <a16:creationId xmlns:a16="http://schemas.microsoft.com/office/drawing/2014/main" id="{1733865D-1F85-4CD0-874C-3CA4327E8134}"/>
                  </a:ext>
                </a:extLst>
              </p:cNvPr>
              <p:cNvSpPr/>
              <p:nvPr/>
            </p:nvSpPr>
            <p:spPr>
              <a:xfrm>
                <a:off x="644107" y="1330751"/>
                <a:ext cx="3725972" cy="76210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9" name="Isosceles Triangle 108">
                <a:extLst>
                  <a:ext uri="{FF2B5EF4-FFF2-40B4-BE49-F238E27FC236}">
                    <a16:creationId xmlns:a16="http://schemas.microsoft.com/office/drawing/2014/main" id="{32686C14-064F-4BC9-B5B6-F7B2075E46D6}"/>
                  </a:ext>
                </a:extLst>
              </p:cNvPr>
              <p:cNvSpPr/>
              <p:nvPr/>
            </p:nvSpPr>
            <p:spPr>
              <a:xfrm rot="5400000">
                <a:off x="4322531" y="1607670"/>
                <a:ext cx="183987" cy="20827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196A6A1D-37C6-456C-B96C-3F6E624E9DD1}"/>
                </a:ext>
              </a:extLst>
            </p:cNvPr>
            <p:cNvSpPr txBox="1"/>
            <p:nvPr/>
          </p:nvSpPr>
          <p:spPr>
            <a:xfrm flipH="1">
              <a:off x="6790951" y="5111521"/>
              <a:ext cx="3495536" cy="410241"/>
            </a:xfrm>
            <a:prstGeom prst="rect">
              <a:avLst/>
            </a:prstGeom>
            <a:noFill/>
          </p:spPr>
          <p:txBody>
            <a:bodyPr wrap="square" lIns="0" tIns="0" rIns="0" bIns="0" rtlCol="0" anchor="t">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Competitor and intra products mapped using data driven approach </a:t>
              </a:r>
            </a:p>
          </p:txBody>
        </p:sp>
        <p:sp>
          <p:nvSpPr>
            <p:cNvPr id="116" name="TextBox 115">
              <a:extLst>
                <a:ext uri="{FF2B5EF4-FFF2-40B4-BE49-F238E27FC236}">
                  <a16:creationId xmlns:a16="http://schemas.microsoft.com/office/drawing/2014/main" id="{3BECC2A0-467C-484E-823B-B208022F55E9}"/>
                </a:ext>
              </a:extLst>
            </p:cNvPr>
            <p:cNvSpPr txBox="1"/>
            <p:nvPr/>
          </p:nvSpPr>
          <p:spPr>
            <a:xfrm flipH="1">
              <a:off x="8218028" y="4717135"/>
              <a:ext cx="2058256" cy="28732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Dynamic mapping</a:t>
              </a:r>
            </a:p>
          </p:txBody>
        </p:sp>
        <p:sp>
          <p:nvSpPr>
            <p:cNvPr id="129" name="Oval 128">
              <a:extLst>
                <a:ext uri="{FF2B5EF4-FFF2-40B4-BE49-F238E27FC236}">
                  <a16:creationId xmlns:a16="http://schemas.microsoft.com/office/drawing/2014/main" id="{270EE89B-CB5F-4F3B-8872-B74A53865E83}"/>
                </a:ext>
              </a:extLst>
            </p:cNvPr>
            <p:cNvSpPr>
              <a:spLocks noChangeAspect="1"/>
            </p:cNvSpPr>
            <p:nvPr/>
          </p:nvSpPr>
          <p:spPr>
            <a:xfrm flipH="1">
              <a:off x="10454287" y="4814394"/>
              <a:ext cx="772051" cy="749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923022"/>
                </a:solidFill>
                <a:effectLst/>
                <a:uLnTx/>
                <a:uFillTx/>
                <a:latin typeface="FontAwesome" pitchFamily="2" charset="0"/>
                <a:ea typeface="+mn-ea"/>
                <a:cs typeface="+mn-cs"/>
              </a:endParaRPr>
            </a:p>
          </p:txBody>
        </p:sp>
        <p:sp>
          <p:nvSpPr>
            <p:cNvPr id="130" name="Freeform 152">
              <a:extLst>
                <a:ext uri="{FF2B5EF4-FFF2-40B4-BE49-F238E27FC236}">
                  <a16:creationId xmlns:a16="http://schemas.microsoft.com/office/drawing/2014/main" id="{2B2D47EA-C428-41BD-97DB-E40F1DBD6DFA}"/>
                </a:ext>
              </a:extLst>
            </p:cNvPr>
            <p:cNvSpPr>
              <a:spLocks noEditPoints="1"/>
            </p:cNvSpPr>
            <p:nvPr/>
          </p:nvSpPr>
          <p:spPr bwMode="auto">
            <a:xfrm>
              <a:off x="10639884" y="4995446"/>
              <a:ext cx="390065" cy="376523"/>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92302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8F937BDF-E9F5-4B09-A127-D480F644A1C1}"/>
              </a:ext>
            </a:extLst>
          </p:cNvPr>
          <p:cNvGrpSpPr/>
          <p:nvPr/>
        </p:nvGrpSpPr>
        <p:grpSpPr>
          <a:xfrm>
            <a:off x="6166274" y="5111877"/>
            <a:ext cx="5166071" cy="1088295"/>
            <a:chOff x="6166273" y="3224392"/>
            <a:chExt cx="5166071" cy="1088295"/>
          </a:xfrm>
        </p:grpSpPr>
        <p:grpSp>
          <p:nvGrpSpPr>
            <p:cNvPr id="102" name="Group 73">
              <a:extLst>
                <a:ext uri="{FF2B5EF4-FFF2-40B4-BE49-F238E27FC236}">
                  <a16:creationId xmlns:a16="http://schemas.microsoft.com/office/drawing/2014/main" id="{CA6D6BFA-F9E1-49F8-87DC-D68F6B15E9D6}"/>
                </a:ext>
              </a:extLst>
            </p:cNvPr>
            <p:cNvGrpSpPr/>
            <p:nvPr/>
          </p:nvGrpSpPr>
          <p:grpSpPr>
            <a:xfrm flipH="1">
              <a:off x="6166273" y="3224392"/>
              <a:ext cx="5166071" cy="1088295"/>
              <a:chOff x="644107" y="1330751"/>
              <a:chExt cx="3874553" cy="816221"/>
            </a:xfrm>
          </p:grpSpPr>
          <p:sp>
            <p:nvSpPr>
              <p:cNvPr id="103" name="Rounded Rectangle 74">
                <a:extLst>
                  <a:ext uri="{FF2B5EF4-FFF2-40B4-BE49-F238E27FC236}">
                    <a16:creationId xmlns:a16="http://schemas.microsoft.com/office/drawing/2014/main" id="{0F944812-6289-4306-A4DF-80BB867B504E}"/>
                  </a:ext>
                </a:extLst>
              </p:cNvPr>
              <p:cNvSpPr/>
              <p:nvPr/>
            </p:nvSpPr>
            <p:spPr>
              <a:xfrm>
                <a:off x="644107" y="1384863"/>
                <a:ext cx="3725972" cy="762109"/>
              </a:xfrm>
              <a:prstGeom prst="roundRect">
                <a:avLst>
                  <a:gd name="adj"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4" name="Rounded Rectangle 75">
                <a:extLst>
                  <a:ext uri="{FF2B5EF4-FFF2-40B4-BE49-F238E27FC236}">
                    <a16:creationId xmlns:a16="http://schemas.microsoft.com/office/drawing/2014/main" id="{282DBA3E-FF1F-4FA9-9E27-2FFF8B5FCECA}"/>
                  </a:ext>
                </a:extLst>
              </p:cNvPr>
              <p:cNvSpPr/>
              <p:nvPr/>
            </p:nvSpPr>
            <p:spPr>
              <a:xfrm>
                <a:off x="644107" y="1330751"/>
                <a:ext cx="3725972" cy="76210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5" name="Isosceles Triangle 104">
                <a:extLst>
                  <a:ext uri="{FF2B5EF4-FFF2-40B4-BE49-F238E27FC236}">
                    <a16:creationId xmlns:a16="http://schemas.microsoft.com/office/drawing/2014/main" id="{271BE44C-F63D-4587-A20E-E81C64B57561}"/>
                  </a:ext>
                </a:extLst>
              </p:cNvPr>
              <p:cNvSpPr/>
              <p:nvPr/>
            </p:nvSpPr>
            <p:spPr>
              <a:xfrm rot="5400000">
                <a:off x="4322531" y="1607670"/>
                <a:ext cx="183987" cy="20827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13" name="TextBox 112">
              <a:extLst>
                <a:ext uri="{FF2B5EF4-FFF2-40B4-BE49-F238E27FC236}">
                  <a16:creationId xmlns:a16="http://schemas.microsoft.com/office/drawing/2014/main" id="{4A996FB6-B73E-407D-9CAA-3B1A8A5D4EDC}"/>
                </a:ext>
              </a:extLst>
            </p:cNvPr>
            <p:cNvSpPr txBox="1"/>
            <p:nvPr/>
          </p:nvSpPr>
          <p:spPr>
            <a:xfrm flipH="1">
              <a:off x="6791203" y="3662637"/>
              <a:ext cx="3495536" cy="410241"/>
            </a:xfrm>
            <a:prstGeom prst="rect">
              <a:avLst/>
            </a:prstGeom>
            <a:noFill/>
          </p:spPr>
          <p:txBody>
            <a:bodyPr wrap="square" lIns="0" tIns="0" rIns="0" bIns="0" rtlCol="0" anchor="t">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7 (4+3 new) competitor products and intra products</a:t>
              </a:r>
            </a:p>
          </p:txBody>
        </p:sp>
        <p:sp>
          <p:nvSpPr>
            <p:cNvPr id="115" name="TextBox 114">
              <a:extLst>
                <a:ext uri="{FF2B5EF4-FFF2-40B4-BE49-F238E27FC236}">
                  <a16:creationId xmlns:a16="http://schemas.microsoft.com/office/drawing/2014/main" id="{F49923A8-D402-40BC-9464-97BE22B664C1}"/>
                </a:ext>
              </a:extLst>
            </p:cNvPr>
            <p:cNvSpPr txBox="1"/>
            <p:nvPr/>
          </p:nvSpPr>
          <p:spPr>
            <a:xfrm flipH="1">
              <a:off x="9226702" y="3312361"/>
              <a:ext cx="1049582" cy="28732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Variables</a:t>
              </a:r>
            </a:p>
          </p:txBody>
        </p:sp>
        <p:sp>
          <p:nvSpPr>
            <p:cNvPr id="131" name="Oval 130">
              <a:extLst>
                <a:ext uri="{FF2B5EF4-FFF2-40B4-BE49-F238E27FC236}">
                  <a16:creationId xmlns:a16="http://schemas.microsoft.com/office/drawing/2014/main" id="{8B74DD17-EA00-4C47-89B8-951703696301}"/>
                </a:ext>
              </a:extLst>
            </p:cNvPr>
            <p:cNvSpPr>
              <a:spLocks noChangeAspect="1"/>
            </p:cNvSpPr>
            <p:nvPr/>
          </p:nvSpPr>
          <p:spPr>
            <a:xfrm flipH="1">
              <a:off x="10460191" y="3371958"/>
              <a:ext cx="772051" cy="749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923022"/>
                </a:solidFill>
                <a:effectLst/>
                <a:uLnTx/>
                <a:uFillTx/>
                <a:latin typeface="FontAwesome" pitchFamily="2" charset="0"/>
                <a:ea typeface="+mn-ea"/>
                <a:cs typeface="+mn-cs"/>
              </a:endParaRPr>
            </a:p>
          </p:txBody>
        </p:sp>
        <p:sp>
          <p:nvSpPr>
            <p:cNvPr id="132" name="Freeform 152">
              <a:extLst>
                <a:ext uri="{FF2B5EF4-FFF2-40B4-BE49-F238E27FC236}">
                  <a16:creationId xmlns:a16="http://schemas.microsoft.com/office/drawing/2014/main" id="{493F9016-8E47-4C60-86FC-BCA44BAAC407}"/>
                </a:ext>
              </a:extLst>
            </p:cNvPr>
            <p:cNvSpPr>
              <a:spLocks noEditPoints="1"/>
            </p:cNvSpPr>
            <p:nvPr/>
          </p:nvSpPr>
          <p:spPr bwMode="auto">
            <a:xfrm>
              <a:off x="10645788" y="3553010"/>
              <a:ext cx="390065" cy="376523"/>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92302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6" name="Group 25">
            <a:extLst>
              <a:ext uri="{FF2B5EF4-FFF2-40B4-BE49-F238E27FC236}">
                <a16:creationId xmlns:a16="http://schemas.microsoft.com/office/drawing/2014/main" id="{E769993F-A16B-4E64-B614-CE0AD25BD7E9}"/>
              </a:ext>
            </a:extLst>
          </p:cNvPr>
          <p:cNvGrpSpPr/>
          <p:nvPr/>
        </p:nvGrpSpPr>
        <p:grpSpPr>
          <a:xfrm>
            <a:off x="858810" y="5109199"/>
            <a:ext cx="5166071" cy="1088295"/>
            <a:chOff x="858810" y="3225231"/>
            <a:chExt cx="5166071" cy="1088295"/>
          </a:xfrm>
        </p:grpSpPr>
        <p:grpSp>
          <p:nvGrpSpPr>
            <p:cNvPr id="5" name="Group 47"/>
            <p:cNvGrpSpPr/>
            <p:nvPr/>
          </p:nvGrpSpPr>
          <p:grpSpPr>
            <a:xfrm>
              <a:off x="858810" y="3225231"/>
              <a:ext cx="5166071" cy="1088295"/>
              <a:chOff x="644107" y="1330751"/>
              <a:chExt cx="3874553" cy="816221"/>
            </a:xfrm>
          </p:grpSpPr>
          <p:sp>
            <p:nvSpPr>
              <p:cNvPr id="49" name="Rounded Rectangle 48"/>
              <p:cNvSpPr/>
              <p:nvPr/>
            </p:nvSpPr>
            <p:spPr>
              <a:xfrm>
                <a:off x="644107" y="1384863"/>
                <a:ext cx="3725972" cy="762109"/>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0" name="Rounded Rectangle 49"/>
              <p:cNvSpPr/>
              <p:nvPr/>
            </p:nvSpPr>
            <p:spPr>
              <a:xfrm>
                <a:off x="644107" y="1330751"/>
                <a:ext cx="3725972" cy="7621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1" name="Isosceles Triangle 50"/>
              <p:cNvSpPr/>
              <p:nvPr/>
            </p:nvSpPr>
            <p:spPr>
              <a:xfrm rot="5400000">
                <a:off x="4322531" y="1607670"/>
                <a:ext cx="183987" cy="20827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 name="Group 38"/>
            <p:cNvGrpSpPr/>
            <p:nvPr/>
          </p:nvGrpSpPr>
          <p:grpSpPr>
            <a:xfrm>
              <a:off x="1990787" y="3288196"/>
              <a:ext cx="3495536" cy="784136"/>
              <a:chOff x="884508" y="1372244"/>
              <a:chExt cx="2621652" cy="588102"/>
            </a:xfrm>
          </p:grpSpPr>
          <p:sp>
            <p:nvSpPr>
              <p:cNvPr id="53" name="TextBox 52"/>
              <p:cNvSpPr txBox="1"/>
              <p:nvPr/>
            </p:nvSpPr>
            <p:spPr>
              <a:xfrm>
                <a:off x="884840" y="1372244"/>
                <a:ext cx="787187" cy="215492"/>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Variables</a:t>
                </a:r>
              </a:p>
            </p:txBody>
          </p:sp>
          <p:sp>
            <p:nvSpPr>
              <p:cNvPr id="54" name="TextBox 53"/>
              <p:cNvSpPr txBox="1"/>
              <p:nvPr/>
            </p:nvSpPr>
            <p:spPr>
              <a:xfrm>
                <a:off x="884508" y="1652665"/>
                <a:ext cx="2621652" cy="307681"/>
              </a:xfrm>
              <a:prstGeom prst="rect">
                <a:avLst/>
              </a:prstGeom>
              <a:noFill/>
            </p:spPr>
            <p:txBody>
              <a:bodyPr wrap="square" lIns="0" tIns="0" rIns="0" bIns="0" rtlCol="0" anchor="t">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Additional holidays, intra products in the cross retailer and feature types</a:t>
                </a:r>
              </a:p>
            </p:txBody>
          </p:sp>
        </p:grpSp>
        <p:pic>
          <p:nvPicPr>
            <p:cNvPr id="133" name="Picture 132">
              <a:extLst>
                <a:ext uri="{FF2B5EF4-FFF2-40B4-BE49-F238E27FC236}">
                  <a16:creationId xmlns:a16="http://schemas.microsoft.com/office/drawing/2014/main" id="{42595F8D-B561-464D-B221-C4B0F3EAE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245" y="3508287"/>
              <a:ext cx="462765" cy="448354"/>
            </a:xfrm>
            <a:prstGeom prst="rect">
              <a:avLst/>
            </a:prstGeom>
          </p:spPr>
        </p:pic>
      </p:grpSp>
      <p:grpSp>
        <p:nvGrpSpPr>
          <p:cNvPr id="27" name="Group 26">
            <a:extLst>
              <a:ext uri="{FF2B5EF4-FFF2-40B4-BE49-F238E27FC236}">
                <a16:creationId xmlns:a16="http://schemas.microsoft.com/office/drawing/2014/main" id="{C84EBF9C-B91F-4286-AA8F-7F5CF08B1959}"/>
              </a:ext>
            </a:extLst>
          </p:cNvPr>
          <p:cNvGrpSpPr/>
          <p:nvPr/>
        </p:nvGrpSpPr>
        <p:grpSpPr>
          <a:xfrm>
            <a:off x="858810" y="3688778"/>
            <a:ext cx="5166071" cy="1088295"/>
            <a:chOff x="857628" y="4644986"/>
            <a:chExt cx="5166071" cy="1088295"/>
          </a:xfrm>
        </p:grpSpPr>
        <p:grpSp>
          <p:nvGrpSpPr>
            <p:cNvPr id="98" name="Group 47">
              <a:extLst>
                <a:ext uri="{FF2B5EF4-FFF2-40B4-BE49-F238E27FC236}">
                  <a16:creationId xmlns:a16="http://schemas.microsoft.com/office/drawing/2014/main" id="{67A6CD1D-C5E9-4583-BBB5-1579158D6710}"/>
                </a:ext>
              </a:extLst>
            </p:cNvPr>
            <p:cNvGrpSpPr/>
            <p:nvPr/>
          </p:nvGrpSpPr>
          <p:grpSpPr>
            <a:xfrm>
              <a:off x="857628" y="4644986"/>
              <a:ext cx="5166071" cy="1088295"/>
              <a:chOff x="644107" y="1330751"/>
              <a:chExt cx="3874553" cy="816221"/>
            </a:xfrm>
          </p:grpSpPr>
          <p:sp>
            <p:nvSpPr>
              <p:cNvPr id="99" name="Rounded Rectangle 48">
                <a:extLst>
                  <a:ext uri="{FF2B5EF4-FFF2-40B4-BE49-F238E27FC236}">
                    <a16:creationId xmlns:a16="http://schemas.microsoft.com/office/drawing/2014/main" id="{09AE8BEF-B6E5-40C0-9F4C-F951BF139B1C}"/>
                  </a:ext>
                </a:extLst>
              </p:cNvPr>
              <p:cNvSpPr/>
              <p:nvPr/>
            </p:nvSpPr>
            <p:spPr>
              <a:xfrm>
                <a:off x="644107" y="1384863"/>
                <a:ext cx="3725972" cy="762109"/>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0" name="Rounded Rectangle 49">
                <a:extLst>
                  <a:ext uri="{FF2B5EF4-FFF2-40B4-BE49-F238E27FC236}">
                    <a16:creationId xmlns:a16="http://schemas.microsoft.com/office/drawing/2014/main" id="{F96D8D21-1A48-4F46-A053-136A1ACFB29B}"/>
                  </a:ext>
                </a:extLst>
              </p:cNvPr>
              <p:cNvSpPr/>
              <p:nvPr/>
            </p:nvSpPr>
            <p:spPr>
              <a:xfrm>
                <a:off x="644107" y="1330751"/>
                <a:ext cx="3725972" cy="7621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1" name="Isosceles Triangle 100">
                <a:extLst>
                  <a:ext uri="{FF2B5EF4-FFF2-40B4-BE49-F238E27FC236}">
                    <a16:creationId xmlns:a16="http://schemas.microsoft.com/office/drawing/2014/main" id="{93096AA5-343A-4EB5-930E-1FE6BBEAD4C8}"/>
                  </a:ext>
                </a:extLst>
              </p:cNvPr>
              <p:cNvSpPr/>
              <p:nvPr/>
            </p:nvSpPr>
            <p:spPr>
              <a:xfrm rot="5400000">
                <a:off x="4322531" y="1607670"/>
                <a:ext cx="183987" cy="20827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19" name="TextBox 118">
              <a:extLst>
                <a:ext uri="{FF2B5EF4-FFF2-40B4-BE49-F238E27FC236}">
                  <a16:creationId xmlns:a16="http://schemas.microsoft.com/office/drawing/2014/main" id="{3644A912-6DDC-4AFC-B534-92E5F6FF11E8}"/>
                </a:ext>
              </a:extLst>
            </p:cNvPr>
            <p:cNvSpPr txBox="1"/>
            <p:nvPr/>
          </p:nvSpPr>
          <p:spPr>
            <a:xfrm>
              <a:off x="1991229" y="4734896"/>
              <a:ext cx="2267865" cy="28732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Traditional mapping</a:t>
              </a:r>
            </a:p>
          </p:txBody>
        </p:sp>
        <p:sp>
          <p:nvSpPr>
            <p:cNvPr id="122" name="TextBox 121">
              <a:extLst>
                <a:ext uri="{FF2B5EF4-FFF2-40B4-BE49-F238E27FC236}">
                  <a16:creationId xmlns:a16="http://schemas.microsoft.com/office/drawing/2014/main" id="{366FBB2E-36F1-4C99-8C87-C4E0323D5DE3}"/>
                </a:ext>
              </a:extLst>
            </p:cNvPr>
            <p:cNvSpPr txBox="1"/>
            <p:nvPr/>
          </p:nvSpPr>
          <p:spPr>
            <a:xfrm>
              <a:off x="1989605" y="5112767"/>
              <a:ext cx="3685281" cy="410241"/>
            </a:xfrm>
            <a:prstGeom prst="rect">
              <a:avLst/>
            </a:prstGeom>
            <a:noFill/>
          </p:spPr>
          <p:txBody>
            <a:bodyPr wrap="square" lIns="0" tIns="0" rIns="0" bIns="0" rtlCol="0" anchor="t">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The competitor, intra product and cross retailers created by business intuition</a:t>
              </a:r>
            </a:p>
          </p:txBody>
        </p:sp>
        <p:pic>
          <p:nvPicPr>
            <p:cNvPr id="134" name="Picture 133">
              <a:extLst>
                <a:ext uri="{FF2B5EF4-FFF2-40B4-BE49-F238E27FC236}">
                  <a16:creationId xmlns:a16="http://schemas.microsoft.com/office/drawing/2014/main" id="{E44BC8AC-D5DA-46C8-8F83-E86ACACC25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245" y="4928881"/>
              <a:ext cx="462765" cy="448354"/>
            </a:xfrm>
            <a:prstGeom prst="rect">
              <a:avLst/>
            </a:prstGeom>
          </p:spPr>
        </p:pic>
      </p:grpSp>
      <p:grpSp>
        <p:nvGrpSpPr>
          <p:cNvPr id="24" name="Group 23">
            <a:extLst>
              <a:ext uri="{FF2B5EF4-FFF2-40B4-BE49-F238E27FC236}">
                <a16:creationId xmlns:a16="http://schemas.microsoft.com/office/drawing/2014/main" id="{7F0C1D21-1775-48E8-B26D-EF591E6FA79E}"/>
              </a:ext>
            </a:extLst>
          </p:cNvPr>
          <p:cNvGrpSpPr/>
          <p:nvPr/>
        </p:nvGrpSpPr>
        <p:grpSpPr>
          <a:xfrm>
            <a:off x="858810" y="2291974"/>
            <a:ext cx="5166071" cy="1088295"/>
            <a:chOff x="858810" y="1820484"/>
            <a:chExt cx="5166071" cy="1088295"/>
          </a:xfrm>
        </p:grpSpPr>
        <p:grpSp>
          <p:nvGrpSpPr>
            <p:cNvPr id="67" name="Group 47">
              <a:extLst>
                <a:ext uri="{FF2B5EF4-FFF2-40B4-BE49-F238E27FC236}">
                  <a16:creationId xmlns:a16="http://schemas.microsoft.com/office/drawing/2014/main" id="{155F1D3A-1C5F-44DA-A4FA-8F5D454F4C79}"/>
                </a:ext>
              </a:extLst>
            </p:cNvPr>
            <p:cNvGrpSpPr/>
            <p:nvPr/>
          </p:nvGrpSpPr>
          <p:grpSpPr>
            <a:xfrm>
              <a:off x="858810" y="1820484"/>
              <a:ext cx="5166071" cy="1088295"/>
              <a:chOff x="644107" y="1330751"/>
              <a:chExt cx="3874553" cy="816221"/>
            </a:xfrm>
          </p:grpSpPr>
          <p:sp>
            <p:nvSpPr>
              <p:cNvPr id="74" name="Rounded Rectangle 48">
                <a:extLst>
                  <a:ext uri="{FF2B5EF4-FFF2-40B4-BE49-F238E27FC236}">
                    <a16:creationId xmlns:a16="http://schemas.microsoft.com/office/drawing/2014/main" id="{2EAAD445-7860-40F4-9BEA-8C6319E73EEB}"/>
                  </a:ext>
                </a:extLst>
              </p:cNvPr>
              <p:cNvSpPr/>
              <p:nvPr/>
            </p:nvSpPr>
            <p:spPr>
              <a:xfrm>
                <a:off x="644107" y="1384863"/>
                <a:ext cx="3725972" cy="762109"/>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2" name="Rounded Rectangle 49">
                <a:extLst>
                  <a:ext uri="{FF2B5EF4-FFF2-40B4-BE49-F238E27FC236}">
                    <a16:creationId xmlns:a16="http://schemas.microsoft.com/office/drawing/2014/main" id="{29F45E5B-9A35-4E37-BC19-10EA2F1792EA}"/>
                  </a:ext>
                </a:extLst>
              </p:cNvPr>
              <p:cNvSpPr/>
              <p:nvPr/>
            </p:nvSpPr>
            <p:spPr>
              <a:xfrm>
                <a:off x="644107" y="1330751"/>
                <a:ext cx="3725972" cy="76210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90" name="Isosceles Triangle 89">
                <a:extLst>
                  <a:ext uri="{FF2B5EF4-FFF2-40B4-BE49-F238E27FC236}">
                    <a16:creationId xmlns:a16="http://schemas.microsoft.com/office/drawing/2014/main" id="{6C87185D-ED10-43A3-AD64-C646C5A39E6D}"/>
                  </a:ext>
                </a:extLst>
              </p:cNvPr>
              <p:cNvSpPr/>
              <p:nvPr/>
            </p:nvSpPr>
            <p:spPr>
              <a:xfrm rot="5400000">
                <a:off x="4322531" y="1607670"/>
                <a:ext cx="183987" cy="20827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117" name="TextBox 116">
              <a:extLst>
                <a:ext uri="{FF2B5EF4-FFF2-40B4-BE49-F238E27FC236}">
                  <a16:creationId xmlns:a16="http://schemas.microsoft.com/office/drawing/2014/main" id="{D96360E2-6DE0-4DA9-B577-B2EF0C8AA86C}"/>
                </a:ext>
              </a:extLst>
            </p:cNvPr>
            <p:cNvSpPr txBox="1"/>
            <p:nvPr/>
          </p:nvSpPr>
          <p:spPr>
            <a:xfrm flipH="1">
              <a:off x="1970381" y="1903464"/>
              <a:ext cx="2306723" cy="2873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FFFFFF"/>
                  </a:solidFill>
                  <a:effectLst/>
                  <a:uLnTx/>
                  <a:uFillTx/>
                  <a:latin typeface="Arial"/>
                  <a:ea typeface="+mn-ea"/>
                  <a:cs typeface="+mn-cs"/>
                </a:rPr>
                <a:t>Modelling technique</a:t>
              </a:r>
            </a:p>
          </p:txBody>
        </p:sp>
        <p:sp>
          <p:nvSpPr>
            <p:cNvPr id="124" name="TextBox 123">
              <a:extLst>
                <a:ext uri="{FF2B5EF4-FFF2-40B4-BE49-F238E27FC236}">
                  <a16:creationId xmlns:a16="http://schemas.microsoft.com/office/drawing/2014/main" id="{8D835947-0BA3-4926-9607-4B11B4539915}"/>
                </a:ext>
              </a:extLst>
            </p:cNvPr>
            <p:cNvSpPr txBox="1"/>
            <p:nvPr/>
          </p:nvSpPr>
          <p:spPr>
            <a:xfrm>
              <a:off x="1990787" y="2328556"/>
              <a:ext cx="3495536" cy="205121"/>
            </a:xfrm>
            <a:prstGeom prst="rect">
              <a:avLst/>
            </a:prstGeom>
            <a:noFill/>
          </p:spPr>
          <p:txBody>
            <a:bodyPr wrap="square" lIns="0" tIns="0" rIns="0" bIns="0" rtlCol="0" anchor="t">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mn-ea"/>
                  <a:cs typeface="+mn-cs"/>
                </a:rPr>
                <a:t>Ridge regression technique</a:t>
              </a:r>
            </a:p>
          </p:txBody>
        </p:sp>
        <p:pic>
          <p:nvPicPr>
            <p:cNvPr id="135" name="Picture 134">
              <a:extLst>
                <a:ext uri="{FF2B5EF4-FFF2-40B4-BE49-F238E27FC236}">
                  <a16:creationId xmlns:a16="http://schemas.microsoft.com/office/drawing/2014/main" id="{88268ED8-81FF-4DDC-A4B8-EFC6539651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094" y="2104379"/>
              <a:ext cx="462765" cy="448354"/>
            </a:xfrm>
            <a:prstGeom prst="rect">
              <a:avLst/>
            </a:prstGeom>
          </p:spPr>
        </p:pic>
      </p:grpSp>
      <p:sp>
        <p:nvSpPr>
          <p:cNvPr id="31" name="Arrow: Pentagon 30">
            <a:extLst>
              <a:ext uri="{FF2B5EF4-FFF2-40B4-BE49-F238E27FC236}">
                <a16:creationId xmlns:a16="http://schemas.microsoft.com/office/drawing/2014/main" id="{2F3AC53C-ABE9-41CB-8A24-28AFD0050C13}"/>
              </a:ext>
            </a:extLst>
          </p:cNvPr>
          <p:cNvSpPr/>
          <p:nvPr/>
        </p:nvSpPr>
        <p:spPr>
          <a:xfrm>
            <a:off x="1366281" y="1500188"/>
            <a:ext cx="3495536" cy="501708"/>
          </a:xfrm>
          <a:prstGeom prst="homePlat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8080">
                    <a:lumMod val="75000"/>
                  </a:srgbClr>
                </a:solidFill>
                <a:effectLst/>
                <a:uLnTx/>
                <a:uFillTx/>
                <a:latin typeface="Arial"/>
                <a:ea typeface="+mn-ea"/>
                <a:cs typeface="+mn-cs"/>
              </a:rPr>
              <a:t>Drug IA v1.0</a:t>
            </a:r>
          </a:p>
        </p:txBody>
      </p:sp>
      <p:sp>
        <p:nvSpPr>
          <p:cNvPr id="136" name="Arrow: Pentagon 135">
            <a:extLst>
              <a:ext uri="{FF2B5EF4-FFF2-40B4-BE49-F238E27FC236}">
                <a16:creationId xmlns:a16="http://schemas.microsoft.com/office/drawing/2014/main" id="{CED7EB6B-53B5-4B03-B1A6-345DAD6F400B}"/>
              </a:ext>
            </a:extLst>
          </p:cNvPr>
          <p:cNvSpPr/>
          <p:nvPr/>
        </p:nvSpPr>
        <p:spPr>
          <a:xfrm>
            <a:off x="6790951" y="1481551"/>
            <a:ext cx="3495536" cy="501708"/>
          </a:xfrm>
          <a:prstGeom prst="homePlat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8080">
                    <a:lumMod val="75000"/>
                  </a:srgbClr>
                </a:solidFill>
                <a:effectLst/>
                <a:uLnTx/>
                <a:uFillTx/>
                <a:latin typeface="Arial"/>
                <a:ea typeface="+mn-ea"/>
                <a:cs typeface="+mn-cs"/>
              </a:rPr>
              <a:t>Drug IA v2.0</a:t>
            </a:r>
          </a:p>
        </p:txBody>
      </p:sp>
      <p:grpSp>
        <p:nvGrpSpPr>
          <p:cNvPr id="73" name="Group 72">
            <a:extLst>
              <a:ext uri="{FF2B5EF4-FFF2-40B4-BE49-F238E27FC236}">
                <a16:creationId xmlns:a16="http://schemas.microsoft.com/office/drawing/2014/main" id="{8F284A8A-7D51-4917-906E-48C744E07B4C}"/>
              </a:ext>
            </a:extLst>
          </p:cNvPr>
          <p:cNvGrpSpPr/>
          <p:nvPr/>
        </p:nvGrpSpPr>
        <p:grpSpPr>
          <a:xfrm>
            <a:off x="11429702" y="6214951"/>
            <a:ext cx="761747" cy="378383"/>
            <a:chOff x="11347033" y="6137684"/>
            <a:chExt cx="761747" cy="378383"/>
          </a:xfrm>
        </p:grpSpPr>
        <p:sp>
          <p:nvSpPr>
            <p:cNvPr id="78" name="Arrow: Curved Up 77">
              <a:extLst>
                <a:ext uri="{FF2B5EF4-FFF2-40B4-BE49-F238E27FC236}">
                  <a16:creationId xmlns:a16="http://schemas.microsoft.com/office/drawing/2014/main" id="{4FE8EDFC-1449-490A-B0F3-AC45A0CE6786}"/>
                </a:ext>
              </a:extLst>
            </p:cNvPr>
            <p:cNvSpPr/>
            <p:nvPr/>
          </p:nvSpPr>
          <p:spPr>
            <a:xfrm rot="10800000">
              <a:off x="11397501" y="6137684"/>
              <a:ext cx="669046" cy="378383"/>
            </a:xfrm>
            <a:prstGeom prst="curvedUpArrow">
              <a:avLst>
                <a:gd name="adj1" fmla="val 30171"/>
                <a:gd name="adj2" fmla="val 50000"/>
                <a:gd name="adj3" fmla="val 25000"/>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83" name="TextBox 82">
              <a:extLst>
                <a:ext uri="{FF2B5EF4-FFF2-40B4-BE49-F238E27FC236}">
                  <a16:creationId xmlns:a16="http://schemas.microsoft.com/office/drawing/2014/main" id="{BEE01602-0EE7-4CA5-B108-F1FE8F82B834}"/>
                </a:ext>
              </a:extLst>
            </p:cNvPr>
            <p:cNvSpPr txBox="1"/>
            <p:nvPr/>
          </p:nvSpPr>
          <p:spPr>
            <a:xfrm>
              <a:off x="11347033" y="6208290"/>
              <a:ext cx="7617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mn-ea"/>
                  <a:cs typeface="+mn-cs"/>
                  <a:hlinkClick r:id="" action="ppaction://noaction"/>
                </a:rPr>
                <a:t>Return</a:t>
              </a:r>
              <a:endParaRPr kumimoji="0" lang="en-US" sz="1400" b="1" i="0" u="none" strike="noStrike" kern="1200" cap="none" spc="0" normalizeH="0" baseline="0" noProof="0">
                <a:ln>
                  <a:noFill/>
                </a:ln>
                <a:solidFill>
                  <a:srgbClr val="C00000"/>
                </a:solidFill>
                <a:effectLst/>
                <a:uLnTx/>
                <a:uFillTx/>
                <a:latin typeface="Arial"/>
                <a:ea typeface="+mn-ea"/>
                <a:cs typeface="+mn-cs"/>
              </a:endParaRPr>
            </a:p>
          </p:txBody>
        </p:sp>
      </p:grpSp>
    </p:spTree>
    <p:extLst>
      <p:ext uri="{BB962C8B-B14F-4D97-AF65-F5344CB8AC3E}">
        <p14:creationId xmlns:p14="http://schemas.microsoft.com/office/powerpoint/2010/main" val="3922326367"/>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313350FA-CBD9-4EDD-BFDA-D3B3BF36BD17}"/>
              </a:ext>
            </a:extLst>
          </p:cNvPr>
          <p:cNvSpPr/>
          <p:nvPr/>
        </p:nvSpPr>
        <p:spPr>
          <a:xfrm>
            <a:off x="597172" y="1771187"/>
            <a:ext cx="3446898" cy="3996000"/>
          </a:xfrm>
          <a:prstGeom prst="roundRect">
            <a:avLst>
              <a:gd name="adj" fmla="val 5556"/>
            </a:avLst>
          </a:prstGeom>
          <a:solidFill>
            <a:schemeClr val="bg2">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0A862AE6-22BB-4826-9B1A-CA6EBBA018EE}"/>
              </a:ext>
            </a:extLst>
          </p:cNvPr>
          <p:cNvSpPr>
            <a:spLocks noGrp="1"/>
          </p:cNvSpPr>
          <p:nvPr>
            <p:ph type="title"/>
          </p:nvPr>
        </p:nvSpPr>
        <p:spPr>
          <a:xfrm>
            <a:off x="164147" y="408039"/>
            <a:ext cx="11725484" cy="677108"/>
          </a:xfrm>
        </p:spPr>
        <p:txBody>
          <a:bodyPr/>
          <a:lstStyle/>
          <a:p>
            <a:r>
              <a:rPr lang="en-US" sz="2400" b="1" dirty="0">
                <a:latin typeface="Selawik" panose="020B0502040204020203" pitchFamily="34" charset="0"/>
              </a:rPr>
              <a:t>We have chosen Value stores to be next channel to have its own IA</a:t>
            </a:r>
            <a:br>
              <a:rPr lang="en-US" sz="2400" b="1" dirty="0">
                <a:latin typeface="Selawik" panose="020B0502040204020203" pitchFamily="34" charset="0"/>
              </a:rPr>
            </a:br>
            <a:r>
              <a:rPr lang="en-US" sz="2000" dirty="0">
                <a:latin typeface="Selawik" panose="020B0502040204020203" pitchFamily="34" charset="0"/>
              </a:rPr>
              <a:t>and we will continue to run this process through every channel</a:t>
            </a:r>
            <a:endParaRPr lang="en-US" sz="2400" dirty="0">
              <a:latin typeface="Selawik" panose="020B0502040204020203" pitchFamily="34" charset="0"/>
            </a:endParaRPr>
          </a:p>
        </p:txBody>
      </p:sp>
      <p:sp>
        <p:nvSpPr>
          <p:cNvPr id="31" name="TextBox 30">
            <a:extLst>
              <a:ext uri="{FF2B5EF4-FFF2-40B4-BE49-F238E27FC236}">
                <a16:creationId xmlns:a16="http://schemas.microsoft.com/office/drawing/2014/main" id="{2DD2838C-7F9B-4B28-9170-774BCDEF6A26}"/>
              </a:ext>
            </a:extLst>
          </p:cNvPr>
          <p:cNvSpPr txBox="1"/>
          <p:nvPr/>
        </p:nvSpPr>
        <p:spPr>
          <a:xfrm>
            <a:off x="856872" y="3884923"/>
            <a:ext cx="2927499" cy="707886"/>
          </a:xfrm>
          <a:prstGeom prst="rect">
            <a:avLst/>
          </a:prstGeom>
          <a:solidFill>
            <a:srgbClr val="F2F2F2"/>
          </a:solid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Supers</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3595150D-9602-4544-A67C-5DE67AD6A7B7}"/>
              </a:ext>
            </a:extLst>
          </p:cNvPr>
          <p:cNvSpPr txBox="1"/>
          <p:nvPr/>
        </p:nvSpPr>
        <p:spPr>
          <a:xfrm>
            <a:off x="856873" y="3094595"/>
            <a:ext cx="1382234" cy="707886"/>
          </a:xfrm>
          <a:prstGeom prst="rect">
            <a:avLst/>
          </a:prstGeom>
          <a:solidFill>
            <a:srgbClr val="F2F2F2"/>
          </a:solid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Drug</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3" name="TextBox 32">
            <a:extLst>
              <a:ext uri="{FF2B5EF4-FFF2-40B4-BE49-F238E27FC236}">
                <a16:creationId xmlns:a16="http://schemas.microsoft.com/office/drawing/2014/main" id="{F9530A93-655F-4BC2-9AD2-9AAB90B123BB}"/>
              </a:ext>
            </a:extLst>
          </p:cNvPr>
          <p:cNvSpPr txBox="1"/>
          <p:nvPr/>
        </p:nvSpPr>
        <p:spPr>
          <a:xfrm>
            <a:off x="856873" y="4675251"/>
            <a:ext cx="1382234" cy="707886"/>
          </a:xfrm>
          <a:prstGeom prst="rect">
            <a:avLst/>
          </a:prstGeom>
          <a:solidFill>
            <a:srgbClr val="F2F2F2"/>
          </a:solid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Mass Merch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id="{7B4582CB-76ED-47FD-8379-B49A1F9A9F59}"/>
              </a:ext>
            </a:extLst>
          </p:cNvPr>
          <p:cNvSpPr txBox="1"/>
          <p:nvPr/>
        </p:nvSpPr>
        <p:spPr>
          <a:xfrm>
            <a:off x="2402138" y="3094595"/>
            <a:ext cx="1382234" cy="707886"/>
          </a:xfrm>
          <a:prstGeom prst="rect">
            <a:avLst/>
          </a:prstGeom>
          <a:solidFill>
            <a:srgbClr val="F2F2F2"/>
          </a:solid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Value</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5" name="TextBox 34">
            <a:extLst>
              <a:ext uri="{FF2B5EF4-FFF2-40B4-BE49-F238E27FC236}">
                <a16:creationId xmlns:a16="http://schemas.microsoft.com/office/drawing/2014/main" id="{8AC30606-A12D-4EC9-87FE-2BF4C4787522}"/>
              </a:ext>
            </a:extLst>
          </p:cNvPr>
          <p:cNvSpPr txBox="1"/>
          <p:nvPr/>
        </p:nvSpPr>
        <p:spPr>
          <a:xfrm>
            <a:off x="2402138" y="4675251"/>
            <a:ext cx="1382234" cy="707886"/>
          </a:xfrm>
          <a:prstGeom prst="rect">
            <a:avLst/>
          </a:prstGeom>
          <a:solidFill>
            <a:srgbClr val="F2F2F2"/>
          </a:solid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Military</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pic>
        <p:nvPicPr>
          <p:cNvPr id="37" name="Graphic 36" descr="Lightbulb">
            <a:extLst>
              <a:ext uri="{FF2B5EF4-FFF2-40B4-BE49-F238E27FC236}">
                <a16:creationId xmlns:a16="http://schemas.microsoft.com/office/drawing/2014/main" id="{0A67E219-7D2C-4920-B560-F341104D5E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446" y="2152096"/>
            <a:ext cx="504957" cy="504957"/>
          </a:xfrm>
          <a:prstGeom prst="rect">
            <a:avLst/>
          </a:prstGeom>
        </p:spPr>
      </p:pic>
      <p:sp>
        <p:nvSpPr>
          <p:cNvPr id="38" name="Text Placeholder 3">
            <a:extLst>
              <a:ext uri="{FF2B5EF4-FFF2-40B4-BE49-F238E27FC236}">
                <a16:creationId xmlns:a16="http://schemas.microsoft.com/office/drawing/2014/main" id="{6FB671B8-2F00-4443-B5C5-0456D5738590}"/>
              </a:ext>
            </a:extLst>
          </p:cNvPr>
          <p:cNvSpPr txBox="1">
            <a:spLocks/>
          </p:cNvSpPr>
          <p:nvPr/>
        </p:nvSpPr>
        <p:spPr>
          <a:xfrm>
            <a:off x="1189403" y="1978566"/>
            <a:ext cx="2628442" cy="861774"/>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1" i="1" u="none" strike="noStrike" kern="1200" cap="none" spc="0" normalizeH="0" baseline="0" noProof="0">
                <a:ln>
                  <a:noFill/>
                </a:ln>
                <a:solidFill>
                  <a:srgbClr val="000000"/>
                </a:solidFill>
                <a:effectLst/>
                <a:uLnTx/>
                <a:uFillTx/>
                <a:latin typeface="Arial"/>
                <a:ea typeface="+mn-ea"/>
                <a:cs typeface="+mn-cs"/>
              </a:rPr>
              <a:t>A tailor-made IA process for each channel will enable accurate modelling of intrinsic channel characteristics</a:t>
            </a:r>
          </a:p>
        </p:txBody>
      </p:sp>
      <p:pic>
        <p:nvPicPr>
          <p:cNvPr id="41" name="Graphic 40">
            <a:extLst>
              <a:ext uri="{FF2B5EF4-FFF2-40B4-BE49-F238E27FC236}">
                <a16:creationId xmlns:a16="http://schemas.microsoft.com/office/drawing/2014/main" id="{FF0662C1-5261-435C-85CF-BE7115910F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9834" y="3305693"/>
            <a:ext cx="284797" cy="284797"/>
          </a:xfrm>
          <a:prstGeom prst="rect">
            <a:avLst/>
          </a:prstGeom>
        </p:spPr>
      </p:pic>
      <p:pic>
        <p:nvPicPr>
          <p:cNvPr id="42" name="Graphic 41">
            <a:extLst>
              <a:ext uri="{FF2B5EF4-FFF2-40B4-BE49-F238E27FC236}">
                <a16:creationId xmlns:a16="http://schemas.microsoft.com/office/drawing/2014/main" id="{83F1FF8D-8F65-4E80-AC2F-2E59F00BE2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3624" y="3284405"/>
            <a:ext cx="284797" cy="284797"/>
          </a:xfrm>
          <a:prstGeom prst="rect">
            <a:avLst/>
          </a:prstGeom>
        </p:spPr>
      </p:pic>
      <p:grpSp>
        <p:nvGrpSpPr>
          <p:cNvPr id="4" name="Group 3">
            <a:extLst>
              <a:ext uri="{FF2B5EF4-FFF2-40B4-BE49-F238E27FC236}">
                <a16:creationId xmlns:a16="http://schemas.microsoft.com/office/drawing/2014/main" id="{2A5AE289-7B57-49A0-9098-B1C96DC57DA0}"/>
              </a:ext>
            </a:extLst>
          </p:cNvPr>
          <p:cNvGrpSpPr/>
          <p:nvPr/>
        </p:nvGrpSpPr>
        <p:grpSpPr>
          <a:xfrm>
            <a:off x="5313653" y="1771187"/>
            <a:ext cx="7081943" cy="4202096"/>
            <a:chOff x="519247" y="1705829"/>
            <a:chExt cx="7081943" cy="4202096"/>
          </a:xfrm>
        </p:grpSpPr>
        <p:pic>
          <p:nvPicPr>
            <p:cNvPr id="45" name="Graphic 44">
              <a:extLst>
                <a:ext uri="{FF2B5EF4-FFF2-40B4-BE49-F238E27FC236}">
                  <a16:creationId xmlns:a16="http://schemas.microsoft.com/office/drawing/2014/main" id="{C2CB737C-9F84-4E72-B408-82D488F4BE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247" y="2444906"/>
              <a:ext cx="504956" cy="504956"/>
            </a:xfrm>
            <a:prstGeom prst="rect">
              <a:avLst/>
            </a:prstGeom>
          </p:spPr>
        </p:pic>
        <p:pic>
          <p:nvPicPr>
            <p:cNvPr id="46" name="Graphic 45">
              <a:extLst>
                <a:ext uri="{FF2B5EF4-FFF2-40B4-BE49-F238E27FC236}">
                  <a16:creationId xmlns:a16="http://schemas.microsoft.com/office/drawing/2014/main" id="{9CB867C3-D0F7-4246-AFDE-BA78A5F071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9247" y="5296542"/>
              <a:ext cx="541160" cy="541158"/>
            </a:xfrm>
            <a:prstGeom prst="rect">
              <a:avLst/>
            </a:prstGeom>
          </p:spPr>
        </p:pic>
        <p:pic>
          <p:nvPicPr>
            <p:cNvPr id="47" name="Graphic 46">
              <a:extLst>
                <a:ext uri="{FF2B5EF4-FFF2-40B4-BE49-F238E27FC236}">
                  <a16:creationId xmlns:a16="http://schemas.microsoft.com/office/drawing/2014/main" id="{77449FFE-E605-44EA-B440-65E8176BF2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349" y="4437772"/>
              <a:ext cx="504956" cy="504956"/>
            </a:xfrm>
            <a:prstGeom prst="rect">
              <a:avLst/>
            </a:prstGeom>
          </p:spPr>
        </p:pic>
        <p:pic>
          <p:nvPicPr>
            <p:cNvPr id="48" name="Graphic 47">
              <a:extLst>
                <a:ext uri="{FF2B5EF4-FFF2-40B4-BE49-F238E27FC236}">
                  <a16:creationId xmlns:a16="http://schemas.microsoft.com/office/drawing/2014/main" id="{46B6E83C-735F-4F0B-BC1D-AA01009BEE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7349" y="3459593"/>
              <a:ext cx="504956" cy="504956"/>
            </a:xfrm>
            <a:prstGeom prst="rect">
              <a:avLst/>
            </a:prstGeom>
          </p:spPr>
        </p:pic>
        <p:grpSp>
          <p:nvGrpSpPr>
            <p:cNvPr id="49" name="Group 49">
              <a:extLst>
                <a:ext uri="{FF2B5EF4-FFF2-40B4-BE49-F238E27FC236}">
                  <a16:creationId xmlns:a16="http://schemas.microsoft.com/office/drawing/2014/main" id="{096024B6-C987-4037-AFFF-D1098F5CA7C6}"/>
                </a:ext>
              </a:extLst>
            </p:cNvPr>
            <p:cNvGrpSpPr/>
            <p:nvPr/>
          </p:nvGrpSpPr>
          <p:grpSpPr>
            <a:xfrm>
              <a:off x="1424820" y="2295018"/>
              <a:ext cx="6176370" cy="755754"/>
              <a:chOff x="1270277" y="1192718"/>
              <a:chExt cx="3205532" cy="606374"/>
            </a:xfrm>
          </p:grpSpPr>
          <p:sp>
            <p:nvSpPr>
              <p:cNvPr id="50" name="Text Placeholder 3">
                <a:extLst>
                  <a:ext uri="{FF2B5EF4-FFF2-40B4-BE49-F238E27FC236}">
                    <a16:creationId xmlns:a16="http://schemas.microsoft.com/office/drawing/2014/main" id="{23B3541D-3281-47C2-9C80-17FD73C9B3B8}"/>
                  </a:ext>
                </a:extLst>
              </p:cNvPr>
              <p:cNvSpPr txBox="1">
                <a:spLocks/>
              </p:cNvSpPr>
              <p:nvPr/>
            </p:nvSpPr>
            <p:spPr>
              <a:xfrm>
                <a:off x="1270277" y="1192718"/>
                <a:ext cx="1082417" cy="19755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DC291E"/>
                    </a:solidFill>
                    <a:effectLst/>
                    <a:uLnTx/>
                    <a:uFillTx/>
                    <a:latin typeface="Arial"/>
                    <a:ea typeface="+mn-ea"/>
                    <a:cs typeface="+mn-cs"/>
                  </a:rPr>
                  <a:t>Store Characteristics</a:t>
                </a:r>
              </a:p>
            </p:txBody>
          </p:sp>
          <p:sp>
            <p:nvSpPr>
              <p:cNvPr id="51" name="Text Placeholder 3">
                <a:extLst>
                  <a:ext uri="{FF2B5EF4-FFF2-40B4-BE49-F238E27FC236}">
                    <a16:creationId xmlns:a16="http://schemas.microsoft.com/office/drawing/2014/main" id="{CC4E6A3C-03B0-4178-BBA8-60223AF3D657}"/>
                  </a:ext>
                </a:extLst>
              </p:cNvPr>
              <p:cNvSpPr txBox="1">
                <a:spLocks/>
              </p:cNvSpPr>
              <p:nvPr/>
            </p:nvSpPr>
            <p:spPr>
              <a:xfrm>
                <a:off x="1270277" y="1418801"/>
                <a:ext cx="3205532" cy="38029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Higher percentage of stores from the rural sector</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Barebones shopping experience with minimal in-store execution</a:t>
                </a:r>
              </a:p>
            </p:txBody>
          </p:sp>
        </p:grpSp>
        <p:grpSp>
          <p:nvGrpSpPr>
            <p:cNvPr id="52" name="Group 52">
              <a:extLst>
                <a:ext uri="{FF2B5EF4-FFF2-40B4-BE49-F238E27FC236}">
                  <a16:creationId xmlns:a16="http://schemas.microsoft.com/office/drawing/2014/main" id="{F256352F-CAAF-45F2-A028-61FB0140403A}"/>
                </a:ext>
              </a:extLst>
            </p:cNvPr>
            <p:cNvGrpSpPr/>
            <p:nvPr/>
          </p:nvGrpSpPr>
          <p:grpSpPr>
            <a:xfrm>
              <a:off x="1389293" y="5152171"/>
              <a:ext cx="5635279" cy="755754"/>
              <a:chOff x="1270277" y="2114430"/>
              <a:chExt cx="3205532" cy="606374"/>
            </a:xfrm>
          </p:grpSpPr>
          <p:sp>
            <p:nvSpPr>
              <p:cNvPr id="53" name="Text Placeholder 3">
                <a:extLst>
                  <a:ext uri="{FF2B5EF4-FFF2-40B4-BE49-F238E27FC236}">
                    <a16:creationId xmlns:a16="http://schemas.microsoft.com/office/drawing/2014/main" id="{666AE2F9-BFDE-4469-9A28-DFE54B600448}"/>
                  </a:ext>
                </a:extLst>
              </p:cNvPr>
              <p:cNvSpPr txBox="1">
                <a:spLocks/>
              </p:cNvSpPr>
              <p:nvPr/>
            </p:nvSpPr>
            <p:spPr>
              <a:xfrm>
                <a:off x="1270277" y="2114430"/>
                <a:ext cx="1446523" cy="19755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DC291E"/>
                    </a:solidFill>
                    <a:effectLst/>
                    <a:uLnTx/>
                    <a:uFillTx/>
                    <a:latin typeface="Arial"/>
                    <a:ea typeface="+mn-ea"/>
                    <a:cs typeface="+mn-cs"/>
                  </a:rPr>
                  <a:t>Product Assortment</a:t>
                </a:r>
              </a:p>
            </p:txBody>
          </p:sp>
          <p:sp>
            <p:nvSpPr>
              <p:cNvPr id="54" name="Text Placeholder 3">
                <a:extLst>
                  <a:ext uri="{FF2B5EF4-FFF2-40B4-BE49-F238E27FC236}">
                    <a16:creationId xmlns:a16="http://schemas.microsoft.com/office/drawing/2014/main" id="{9AD337D6-96E2-4F8D-B301-F07FDF033FF9}"/>
                  </a:ext>
                </a:extLst>
              </p:cNvPr>
              <p:cNvSpPr txBox="1">
                <a:spLocks/>
              </p:cNvSpPr>
              <p:nvPr/>
            </p:nvSpPr>
            <p:spPr>
              <a:xfrm>
                <a:off x="1270277" y="2340513"/>
                <a:ext cx="3205532" cy="38029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Smaller packages show better sales - bulk packs are not sold</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Lack of premium product offerings</a:t>
                </a:r>
              </a:p>
            </p:txBody>
          </p:sp>
        </p:grpSp>
        <p:grpSp>
          <p:nvGrpSpPr>
            <p:cNvPr id="55" name="Group 58">
              <a:extLst>
                <a:ext uri="{FF2B5EF4-FFF2-40B4-BE49-F238E27FC236}">
                  <a16:creationId xmlns:a16="http://schemas.microsoft.com/office/drawing/2014/main" id="{20613D95-FBDF-481C-9E2B-9FE08269D343}"/>
                </a:ext>
              </a:extLst>
            </p:cNvPr>
            <p:cNvGrpSpPr/>
            <p:nvPr/>
          </p:nvGrpSpPr>
          <p:grpSpPr>
            <a:xfrm>
              <a:off x="1389293" y="4408472"/>
              <a:ext cx="5773389" cy="712665"/>
              <a:chOff x="1270277" y="3036142"/>
              <a:chExt cx="3205532" cy="571802"/>
            </a:xfrm>
          </p:grpSpPr>
          <p:sp>
            <p:nvSpPr>
              <p:cNvPr id="56" name="Text Placeholder 3">
                <a:extLst>
                  <a:ext uri="{FF2B5EF4-FFF2-40B4-BE49-F238E27FC236}">
                    <a16:creationId xmlns:a16="http://schemas.microsoft.com/office/drawing/2014/main" id="{5AF23A2C-B19C-4555-902B-1C9167CA4964}"/>
                  </a:ext>
                </a:extLst>
              </p:cNvPr>
              <p:cNvSpPr txBox="1">
                <a:spLocks/>
              </p:cNvSpPr>
              <p:nvPr/>
            </p:nvSpPr>
            <p:spPr>
              <a:xfrm>
                <a:off x="1270277" y="3036142"/>
                <a:ext cx="1500264" cy="197554"/>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DC291E"/>
                    </a:solidFill>
                    <a:effectLst/>
                    <a:uLnTx/>
                    <a:uFillTx/>
                    <a:latin typeface="Arial"/>
                    <a:ea typeface="+mn-ea"/>
                    <a:cs typeface="+mn-cs"/>
                  </a:rPr>
                  <a:t>Customer Demographics</a:t>
                </a:r>
              </a:p>
            </p:txBody>
          </p:sp>
          <p:sp>
            <p:nvSpPr>
              <p:cNvPr id="57" name="Text Placeholder 3">
                <a:extLst>
                  <a:ext uri="{FF2B5EF4-FFF2-40B4-BE49-F238E27FC236}">
                    <a16:creationId xmlns:a16="http://schemas.microsoft.com/office/drawing/2014/main" id="{B3FF6E45-9CB2-4737-A552-26C3F3B42B6F}"/>
                  </a:ext>
                </a:extLst>
              </p:cNvPr>
              <p:cNvSpPr txBox="1">
                <a:spLocks/>
              </p:cNvSpPr>
              <p:nvPr/>
            </p:nvSpPr>
            <p:spPr>
              <a:xfrm>
                <a:off x="1270277" y="3262225"/>
                <a:ext cx="3205532" cy="3457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Majority of the customer base are from urban low income households</a:t>
                </a:r>
              </a:p>
            </p:txBody>
          </p:sp>
        </p:grpSp>
        <p:grpSp>
          <p:nvGrpSpPr>
            <p:cNvPr id="58" name="Group 61">
              <a:extLst>
                <a:ext uri="{FF2B5EF4-FFF2-40B4-BE49-F238E27FC236}">
                  <a16:creationId xmlns:a16="http://schemas.microsoft.com/office/drawing/2014/main" id="{9FB2472C-5548-41A7-99FB-3A6867E02D84}"/>
                </a:ext>
              </a:extLst>
            </p:cNvPr>
            <p:cNvGrpSpPr/>
            <p:nvPr/>
          </p:nvGrpSpPr>
          <p:grpSpPr>
            <a:xfrm>
              <a:off x="1389293" y="3272287"/>
              <a:ext cx="6211897" cy="956930"/>
              <a:chOff x="1270277" y="3047590"/>
              <a:chExt cx="3205532" cy="767785"/>
            </a:xfrm>
          </p:grpSpPr>
          <p:sp>
            <p:nvSpPr>
              <p:cNvPr id="59" name="Text Placeholder 3">
                <a:extLst>
                  <a:ext uri="{FF2B5EF4-FFF2-40B4-BE49-F238E27FC236}">
                    <a16:creationId xmlns:a16="http://schemas.microsoft.com/office/drawing/2014/main" id="{D4345976-93E6-491E-8644-6329C0A537E0}"/>
                  </a:ext>
                </a:extLst>
              </p:cNvPr>
              <p:cNvSpPr txBox="1">
                <a:spLocks/>
              </p:cNvSpPr>
              <p:nvPr/>
            </p:nvSpPr>
            <p:spPr>
              <a:xfrm>
                <a:off x="1270277" y="3047590"/>
                <a:ext cx="1285677" cy="19755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DC291E"/>
                    </a:solidFill>
                    <a:effectLst/>
                    <a:uLnTx/>
                    <a:uFillTx/>
                    <a:latin typeface="Arial"/>
                    <a:ea typeface="+mn-ea"/>
                    <a:cs typeface="+mn-cs"/>
                  </a:rPr>
                  <a:t>Pricing Strategies</a:t>
                </a:r>
              </a:p>
            </p:txBody>
          </p:sp>
          <p:sp>
            <p:nvSpPr>
              <p:cNvPr id="60" name="Text Placeholder 3">
                <a:extLst>
                  <a:ext uri="{FF2B5EF4-FFF2-40B4-BE49-F238E27FC236}">
                    <a16:creationId xmlns:a16="http://schemas.microsoft.com/office/drawing/2014/main" id="{BCF8B4D5-3827-470B-B3D6-12108E25B568}"/>
                  </a:ext>
                </a:extLst>
              </p:cNvPr>
              <p:cNvSpPr txBox="1">
                <a:spLocks/>
              </p:cNvSpPr>
              <p:nvPr/>
            </p:nvSpPr>
            <p:spPr>
              <a:xfrm>
                <a:off x="1270277" y="3262225"/>
                <a:ext cx="3205532" cy="5531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Aggressive pricing strategies, with relatively lower price points compared to other channels</a:t>
                </a:r>
              </a:p>
              <a:p>
                <a:pPr marL="171450" marR="0" lvl="0" indent="-1714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lumMod val="50000"/>
                        <a:lumOff val="50000"/>
                      </a:srgbClr>
                    </a:solidFill>
                    <a:effectLst/>
                    <a:uLnTx/>
                    <a:uFillTx/>
                    <a:latin typeface="Arial"/>
                    <a:ea typeface="+mn-ea"/>
                    <a:cs typeface="+mn-cs"/>
                  </a:rPr>
                  <a:t>Frequent promotions</a:t>
                </a:r>
              </a:p>
            </p:txBody>
          </p:sp>
        </p:grpSp>
        <p:sp>
          <p:nvSpPr>
            <p:cNvPr id="61" name="Text Placeholder 3">
              <a:extLst>
                <a:ext uri="{FF2B5EF4-FFF2-40B4-BE49-F238E27FC236}">
                  <a16:creationId xmlns:a16="http://schemas.microsoft.com/office/drawing/2014/main" id="{CFFEDBB6-BED9-42BC-BBAE-F454FCBD3EF3}"/>
                </a:ext>
              </a:extLst>
            </p:cNvPr>
            <p:cNvSpPr txBox="1">
              <a:spLocks/>
            </p:cNvSpPr>
            <p:nvPr/>
          </p:nvSpPr>
          <p:spPr>
            <a:xfrm>
              <a:off x="871437" y="1705829"/>
              <a:ext cx="4895443" cy="24622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How are Value stores different to other channels?</a:t>
              </a:r>
            </a:p>
          </p:txBody>
        </p:sp>
      </p:grpSp>
      <p:grpSp>
        <p:nvGrpSpPr>
          <p:cNvPr id="36" name="Group 35">
            <a:extLst>
              <a:ext uri="{FF2B5EF4-FFF2-40B4-BE49-F238E27FC236}">
                <a16:creationId xmlns:a16="http://schemas.microsoft.com/office/drawing/2014/main" id="{641EEED6-267C-49B8-9D8E-9219A5875A6E}"/>
              </a:ext>
            </a:extLst>
          </p:cNvPr>
          <p:cNvGrpSpPr/>
          <p:nvPr/>
        </p:nvGrpSpPr>
        <p:grpSpPr>
          <a:xfrm>
            <a:off x="11430253" y="6214951"/>
            <a:ext cx="761747" cy="378383"/>
            <a:chOff x="11347033" y="6137684"/>
            <a:chExt cx="761747" cy="378383"/>
          </a:xfrm>
        </p:grpSpPr>
        <p:sp>
          <p:nvSpPr>
            <p:cNvPr id="39" name="Arrow: Curved Up 38">
              <a:extLst>
                <a:ext uri="{FF2B5EF4-FFF2-40B4-BE49-F238E27FC236}">
                  <a16:creationId xmlns:a16="http://schemas.microsoft.com/office/drawing/2014/main" id="{40FE1B87-F7AF-42C3-ABD7-577A3531A9FF}"/>
                </a:ext>
              </a:extLst>
            </p:cNvPr>
            <p:cNvSpPr/>
            <p:nvPr/>
          </p:nvSpPr>
          <p:spPr>
            <a:xfrm rot="10800000">
              <a:off x="11397501" y="6137684"/>
              <a:ext cx="669046" cy="378383"/>
            </a:xfrm>
            <a:prstGeom prst="curvedUpArrow">
              <a:avLst>
                <a:gd name="adj1" fmla="val 30171"/>
                <a:gd name="adj2" fmla="val 50000"/>
                <a:gd name="adj3" fmla="val 25000"/>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40" name="TextBox 39">
              <a:extLst>
                <a:ext uri="{FF2B5EF4-FFF2-40B4-BE49-F238E27FC236}">
                  <a16:creationId xmlns:a16="http://schemas.microsoft.com/office/drawing/2014/main" id="{608AA048-F9E7-44B7-A444-CBEFDD3AF7C9}"/>
                </a:ext>
              </a:extLst>
            </p:cNvPr>
            <p:cNvSpPr txBox="1"/>
            <p:nvPr/>
          </p:nvSpPr>
          <p:spPr>
            <a:xfrm>
              <a:off x="11347033" y="6208290"/>
              <a:ext cx="7617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Arial"/>
                  <a:ea typeface="+mn-ea"/>
                  <a:cs typeface="+mn-cs"/>
                  <a:hlinkClick r:id="" action="ppaction://noaction"/>
                </a:rPr>
                <a:t>Return</a:t>
              </a:r>
              <a:endParaRPr kumimoji="0" lang="en-US" sz="1400" b="1" i="0" u="none" strike="noStrike" kern="1200" cap="none" spc="0" normalizeH="0" baseline="0" noProof="0">
                <a:ln>
                  <a:noFill/>
                </a:ln>
                <a:solidFill>
                  <a:srgbClr val="C00000"/>
                </a:solidFill>
                <a:effectLst/>
                <a:uLnTx/>
                <a:uFillTx/>
                <a:latin typeface="Arial"/>
                <a:ea typeface="+mn-ea"/>
                <a:cs typeface="+mn-cs"/>
              </a:endParaRPr>
            </a:p>
          </p:txBody>
        </p:sp>
      </p:grpSp>
      <p:pic>
        <p:nvPicPr>
          <p:cNvPr id="43" name="Graphic 42">
            <a:extLst>
              <a:ext uri="{FF2B5EF4-FFF2-40B4-BE49-F238E27FC236}">
                <a16:creationId xmlns:a16="http://schemas.microsoft.com/office/drawing/2014/main" id="{859154E2-CC29-4F4A-996A-84D1DDED1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872" y="4072234"/>
            <a:ext cx="284797" cy="284797"/>
          </a:xfrm>
          <a:prstGeom prst="rect">
            <a:avLst/>
          </a:prstGeom>
        </p:spPr>
      </p:pic>
    </p:spTree>
    <p:extLst>
      <p:ext uri="{BB962C8B-B14F-4D97-AF65-F5344CB8AC3E}">
        <p14:creationId xmlns:p14="http://schemas.microsoft.com/office/powerpoint/2010/main" val="964363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critical org-wide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pPr marL="0" marR="0" lvl="0" indent="0" algn="l" defTabSz="913230" rtl="0" eaLnBrk="1" fontAlgn="base" latinLnBrk="0" hangingPunct="1">
              <a:lnSpc>
                <a:spcPct val="100000"/>
              </a:lnSpc>
              <a:spcBef>
                <a:spcPct val="0"/>
              </a:spcBef>
              <a:spcAft>
                <a:spcPct val="0"/>
              </a:spcAft>
              <a:buClrTx/>
              <a:buSzTx/>
              <a:buFontTx/>
              <a:buNone/>
              <a:tabLst>
                <a:tab pos="275263" algn="l"/>
              </a:tabLst>
              <a:defRPr/>
            </a:pPr>
            <a:r>
              <a:rPr kumimoji="0" lang="en-US" sz="2400" b="1"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Over the years, Mu Sigma has partnered with CCNA Trade Capability group</a:t>
            </a:r>
            <a:br>
              <a:rPr kumimoji="0" lang="en-US" sz="2666" b="0" i="0" u="none" strike="noStrike" kern="0" cap="none" spc="0" normalizeH="0" baseline="0" noProof="0" dirty="0">
                <a:ln>
                  <a:noFill/>
                </a:ln>
                <a:solidFill>
                  <a:srgbClr val="FFFFFF"/>
                </a:solidFill>
                <a:effectLst/>
                <a:uLnTx/>
                <a:uFillTx/>
                <a:latin typeface="Arial"/>
                <a:ea typeface="+mj-ea"/>
                <a:cs typeface="+mj-cs"/>
              </a:rPr>
            </a:br>
            <a:r>
              <a:rPr kumimoji="0" lang="en-US" sz="2000" b="0" i="0" u="none" strike="noStrike" kern="0" cap="none" spc="0" normalizeH="0" baseline="0" noProof="0" dirty="0">
                <a:ln>
                  <a:noFill/>
                </a:ln>
                <a:solidFill>
                  <a:srgbClr val="FFFFFF"/>
                </a:solidFill>
                <a:effectLst/>
                <a:uLnTx/>
                <a:uFillTx/>
                <a:latin typeface="Selawik" panose="020B0502040204020203" pitchFamily="34" charset="0"/>
                <a:ea typeface="+mj-ea"/>
                <a:cs typeface="+mj-cs"/>
              </a:rPr>
              <a:t> to continuously improve &amp; evolve trade promotion effectiveness</a:t>
            </a:r>
          </a:p>
        </p:txBody>
      </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3"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3"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TextBox 83">
            <a:extLst>
              <a:ext uri="{FF2B5EF4-FFF2-40B4-BE49-F238E27FC236}">
                <a16:creationId xmlns:a16="http://schemas.microsoft.com/office/drawing/2014/main" id="{AAE2D1D5-71C5-4CCE-8F8D-9EF8114C3AAD}"/>
              </a:ext>
            </a:extLst>
          </p:cNvPr>
          <p:cNvSpPr txBox="1"/>
          <p:nvPr/>
        </p:nvSpPr>
        <p:spPr>
          <a:xfrm>
            <a:off x="2265956" y="38146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A940514A-6324-4832-8578-89C4D266E886}"/>
              </a:ext>
            </a:extLst>
          </p:cNvPr>
          <p:cNvGrpSpPr/>
          <p:nvPr/>
        </p:nvGrpSpPr>
        <p:grpSpPr>
          <a:xfrm>
            <a:off x="10633650" y="3804205"/>
            <a:ext cx="1378689" cy="450296"/>
            <a:chOff x="506426" y="1791106"/>
            <a:chExt cx="1378689" cy="450296"/>
          </a:xfrm>
        </p:grpSpPr>
        <p:sp>
          <p:nvSpPr>
            <p:cNvPr id="138" name="Rectangle: Rounded Corners 137">
              <a:extLst>
                <a:ext uri="{FF2B5EF4-FFF2-40B4-BE49-F238E27FC236}">
                  <a16:creationId xmlns:a16="http://schemas.microsoft.com/office/drawing/2014/main" id="{BF666918-4027-4870-9D8B-D7363D87FFE9}"/>
                </a:ext>
              </a:extLst>
            </p:cNvPr>
            <p:cNvSpPr/>
            <p:nvPr/>
          </p:nvSpPr>
          <p:spPr>
            <a:xfrm>
              <a:off x="777038" y="1791106"/>
              <a:ext cx="1108077" cy="318884"/>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139" name="Graphic 138" descr="Research">
              <a:extLst>
                <a:ext uri="{FF2B5EF4-FFF2-40B4-BE49-F238E27FC236}">
                  <a16:creationId xmlns:a16="http://schemas.microsoft.com/office/drawing/2014/main" id="{12B84047-2457-41C3-B988-5FEC120B0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426" y="1795851"/>
              <a:ext cx="445551" cy="445551"/>
            </a:xfrm>
            <a:prstGeom prst="rect">
              <a:avLst/>
            </a:prstGeom>
          </p:spPr>
        </p:pic>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sp>
        <p:nvSpPr>
          <p:cNvPr id="140" name="Freeform 45">
            <a:extLst>
              <a:ext uri="{FF2B5EF4-FFF2-40B4-BE49-F238E27FC236}">
                <a16:creationId xmlns:a16="http://schemas.microsoft.com/office/drawing/2014/main" id="{11C54792-7FB4-4E7C-B1B2-68AB9BA080F2}"/>
              </a:ext>
            </a:extLst>
          </p:cNvPr>
          <p:cNvSpPr>
            <a:spLocks noEditPoints="1"/>
          </p:cNvSpPr>
          <p:nvPr/>
        </p:nvSpPr>
        <p:spPr bwMode="auto">
          <a:xfrm>
            <a:off x="3236422"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0F2DC10D-9B06-48B2-867E-8A88DA037208}"/>
              </a:ext>
            </a:extLst>
          </p:cNvPr>
          <p:cNvSpPr txBox="1"/>
          <p:nvPr/>
        </p:nvSpPr>
        <p:spPr>
          <a:xfrm>
            <a:off x="4653569" y="3906977"/>
            <a:ext cx="165817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Plan Advisor</a:t>
            </a:r>
          </a:p>
        </p:txBody>
      </p:sp>
      <p:sp>
        <p:nvSpPr>
          <p:cNvPr id="135" name="Freeform 45">
            <a:extLst>
              <a:ext uri="{FF2B5EF4-FFF2-40B4-BE49-F238E27FC236}">
                <a16:creationId xmlns:a16="http://schemas.microsoft.com/office/drawing/2014/main" id="{5D66577D-9068-4764-96B9-23553BB2550E}"/>
              </a:ext>
            </a:extLst>
          </p:cNvPr>
          <p:cNvSpPr>
            <a:spLocks noEditPoints="1"/>
          </p:cNvSpPr>
          <p:nvPr/>
        </p:nvSpPr>
        <p:spPr bwMode="auto">
          <a:xfrm>
            <a:off x="5683429"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Freeform 45">
            <a:extLst>
              <a:ext uri="{FF2B5EF4-FFF2-40B4-BE49-F238E27FC236}">
                <a16:creationId xmlns:a16="http://schemas.microsoft.com/office/drawing/2014/main" id="{57125E93-D2DC-4C80-87AD-EDF1B67F056E}"/>
              </a:ext>
            </a:extLst>
          </p:cNvPr>
          <p:cNvSpPr>
            <a:spLocks noEditPoints="1"/>
          </p:cNvSpPr>
          <p:nvPr/>
        </p:nvSpPr>
        <p:spPr bwMode="auto">
          <a:xfrm>
            <a:off x="3752632" y="388890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6"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2" name="Freeform 45">
            <a:extLst>
              <a:ext uri="{FF2B5EF4-FFF2-40B4-BE49-F238E27FC236}">
                <a16:creationId xmlns:a16="http://schemas.microsoft.com/office/drawing/2014/main" id="{32D2BAFE-26BD-4584-90CC-525917062828}"/>
              </a:ext>
            </a:extLst>
          </p:cNvPr>
          <p:cNvSpPr>
            <a:spLocks noEditPoints="1"/>
          </p:cNvSpPr>
          <p:nvPr/>
        </p:nvSpPr>
        <p:spPr bwMode="auto">
          <a:xfrm>
            <a:off x="6032554" y="388890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7"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sp>
        <p:nvSpPr>
          <p:cNvPr id="143" name="Freeform 45">
            <a:extLst>
              <a:ext uri="{FF2B5EF4-FFF2-40B4-BE49-F238E27FC236}">
                <a16:creationId xmlns:a16="http://schemas.microsoft.com/office/drawing/2014/main" id="{F68B39F7-7D02-47DF-8CC0-3DD9E95FE795}"/>
              </a:ext>
            </a:extLst>
          </p:cNvPr>
          <p:cNvSpPr>
            <a:spLocks noEditPoints="1"/>
          </p:cNvSpPr>
          <p:nvPr/>
        </p:nvSpPr>
        <p:spPr bwMode="auto">
          <a:xfrm>
            <a:off x="7925819"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TextBox 113">
            <a:extLst>
              <a:ext uri="{FF2B5EF4-FFF2-40B4-BE49-F238E27FC236}">
                <a16:creationId xmlns:a16="http://schemas.microsoft.com/office/drawing/2014/main" id="{E7F59EB9-8DE3-4CE1-9894-8D19A9E7CF00}"/>
              </a:ext>
            </a:extLst>
          </p:cNvPr>
          <p:cNvSpPr txBox="1"/>
          <p:nvPr/>
        </p:nvSpPr>
        <p:spPr>
          <a:xfrm>
            <a:off x="8826995" y="38146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44" name="Freeform 45">
            <a:extLst>
              <a:ext uri="{FF2B5EF4-FFF2-40B4-BE49-F238E27FC236}">
                <a16:creationId xmlns:a16="http://schemas.microsoft.com/office/drawing/2014/main" id="{5B81EB9D-DB06-4862-A0ED-8CB7FD3EEA72}"/>
              </a:ext>
            </a:extLst>
          </p:cNvPr>
          <p:cNvSpPr>
            <a:spLocks noEditPoints="1"/>
          </p:cNvSpPr>
          <p:nvPr/>
        </p:nvSpPr>
        <p:spPr bwMode="auto">
          <a:xfrm>
            <a:off x="10038501"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sp>
        <p:nvSpPr>
          <p:cNvPr id="126" name="TextBox 125">
            <a:extLst>
              <a:ext uri="{FF2B5EF4-FFF2-40B4-BE49-F238E27FC236}">
                <a16:creationId xmlns:a16="http://schemas.microsoft.com/office/drawing/2014/main" id="{0B3A3911-271F-4DF3-8B6A-F2A31A2753CF}"/>
              </a:ext>
            </a:extLst>
          </p:cNvPr>
          <p:cNvSpPr txBox="1"/>
          <p:nvPr/>
        </p:nvSpPr>
        <p:spPr>
          <a:xfrm>
            <a:off x="10716851" y="3824375"/>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48" name="Freeform 45">
            <a:extLst>
              <a:ext uri="{FF2B5EF4-FFF2-40B4-BE49-F238E27FC236}">
                <a16:creationId xmlns:a16="http://schemas.microsoft.com/office/drawing/2014/main" id="{91EED718-F27D-4EF5-8698-6C7B6FFBF9D2}"/>
              </a:ext>
            </a:extLst>
          </p:cNvPr>
          <p:cNvSpPr>
            <a:spLocks noEditPoints="1"/>
          </p:cNvSpPr>
          <p:nvPr/>
        </p:nvSpPr>
        <p:spPr bwMode="auto">
          <a:xfrm>
            <a:off x="11881032" y="185893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9" name="Freeform 45">
            <a:extLst>
              <a:ext uri="{FF2B5EF4-FFF2-40B4-BE49-F238E27FC236}">
                <a16:creationId xmlns:a16="http://schemas.microsoft.com/office/drawing/2014/main" id="{D5106831-6076-4DE4-9F8C-4A9E3D28ED97}"/>
              </a:ext>
            </a:extLst>
          </p:cNvPr>
          <p:cNvSpPr>
            <a:spLocks noEditPoints="1"/>
          </p:cNvSpPr>
          <p:nvPr/>
        </p:nvSpPr>
        <p:spPr bwMode="auto">
          <a:xfrm>
            <a:off x="10073359" y="388890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403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49"/>
                                        </p:tgtEl>
                                        <p:attrNameLst>
                                          <p:attrName>style.visibility</p:attrName>
                                        </p:attrNameLst>
                                      </p:cBhvr>
                                      <p:to>
                                        <p:strVal val="visible"/>
                                      </p:to>
                                    </p:set>
                                    <p:anim calcmode="lin" valueType="num">
                                      <p:cBhvr>
                                        <p:cTn id="12" dur="500" fill="hold"/>
                                        <p:tgtEl>
                                          <p:spTgt spid="149"/>
                                        </p:tgtEl>
                                        <p:attrNameLst>
                                          <p:attrName>ppt_w</p:attrName>
                                        </p:attrNameLst>
                                      </p:cBhvr>
                                      <p:tavLst>
                                        <p:tav tm="0">
                                          <p:val>
                                            <p:fltVal val="0"/>
                                          </p:val>
                                        </p:tav>
                                        <p:tav tm="100000">
                                          <p:val>
                                            <p:strVal val="#ppt_w"/>
                                          </p:val>
                                        </p:tav>
                                      </p:tavLst>
                                    </p:anim>
                                    <p:anim calcmode="lin" valueType="num">
                                      <p:cBhvr>
                                        <p:cTn id="13" dur="500" fill="hold"/>
                                        <p:tgtEl>
                                          <p:spTgt spid="149"/>
                                        </p:tgtEl>
                                        <p:attrNameLst>
                                          <p:attrName>ppt_h</p:attrName>
                                        </p:attrNameLst>
                                      </p:cBhvr>
                                      <p:tavLst>
                                        <p:tav tm="0">
                                          <p:val>
                                            <p:fltVal val="0"/>
                                          </p:val>
                                        </p:tav>
                                        <p:tav tm="100000">
                                          <p:val>
                                            <p:strVal val="#ppt_h"/>
                                          </p:val>
                                        </p:tav>
                                      </p:tavLst>
                                    </p:anim>
                                    <p:animEffect transition="in" filter="fade">
                                      <p:cBhvr>
                                        <p:cTn id="14" dur="500"/>
                                        <p:tgtEl>
                                          <p:spTgt spid="149"/>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c 44"/>
          <p:cNvSpPr/>
          <p:nvPr/>
        </p:nvSpPr>
        <p:spPr>
          <a:xfrm rot="10800000">
            <a:off x="4370643" y="2276985"/>
            <a:ext cx="3450717" cy="3450715"/>
          </a:xfrm>
          <a:prstGeom prst="arc">
            <a:avLst>
              <a:gd name="adj1" fmla="val 16200000"/>
              <a:gd name="adj2" fmla="val 16185280"/>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30" name="Slide Number Placeholder 29"/>
          <p:cNvSpPr>
            <a:spLocks noGrp="1"/>
          </p:cNvSpPr>
          <p:nvPr>
            <p:ph type="sldNum" sz="quarter" idx="12"/>
          </p:nvPr>
        </p:nvSpPr>
        <p:spPr/>
        <p:txBody>
          <a:bodyPr/>
          <a:lstStyle/>
          <a:p>
            <a:fld id="{C136B7D2-B98C-44FD-8D04-7EC62A564975}" type="slidenum">
              <a:rPr lang="en-US" smtClean="0"/>
              <a:pPr/>
              <a:t>26</a:t>
            </a:fld>
            <a:endParaRPr lang="en-US" dirty="0"/>
          </a:p>
        </p:txBody>
      </p:sp>
      <p:sp>
        <p:nvSpPr>
          <p:cNvPr id="16" name="Down Arrow 15"/>
          <p:cNvSpPr/>
          <p:nvPr/>
        </p:nvSpPr>
        <p:spPr bwMode="auto">
          <a:xfrm rot="2895709">
            <a:off x="6692038" y="2247931"/>
            <a:ext cx="1205400" cy="1276305"/>
          </a:xfrm>
          <a:prstGeom prst="downArrow">
            <a:avLst>
              <a:gd name="adj1" fmla="val 63516"/>
              <a:gd name="adj2" fmla="val 50000"/>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dirty="0"/>
          </a:p>
        </p:txBody>
      </p:sp>
      <p:sp>
        <p:nvSpPr>
          <p:cNvPr id="18" name="Down Arrow 17"/>
          <p:cNvSpPr/>
          <p:nvPr/>
        </p:nvSpPr>
        <p:spPr bwMode="auto">
          <a:xfrm rot="19031462" flipV="1">
            <a:off x="6617868" y="4566867"/>
            <a:ext cx="1205400" cy="1276305"/>
          </a:xfrm>
          <a:prstGeom prst="downArrow">
            <a:avLst>
              <a:gd name="adj1" fmla="val 63516"/>
              <a:gd name="adj2" fmla="val 50000"/>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20" name="Down Arrow 19"/>
          <p:cNvSpPr/>
          <p:nvPr/>
        </p:nvSpPr>
        <p:spPr bwMode="auto">
          <a:xfrm rot="2531049" flipH="1" flipV="1">
            <a:off x="4404425" y="4587678"/>
            <a:ext cx="1205400" cy="1276305"/>
          </a:xfrm>
          <a:prstGeom prst="downArrow">
            <a:avLst>
              <a:gd name="adj1" fmla="val 63516"/>
              <a:gd name="adj2" fmla="val 50000"/>
            </a:avLst>
          </a:prstGeom>
          <a:solidFill>
            <a:schemeClr val="accent5"/>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17" name="Down Arrow 16"/>
          <p:cNvSpPr/>
          <p:nvPr/>
        </p:nvSpPr>
        <p:spPr bwMode="auto">
          <a:xfrm rot="18788130" flipH="1">
            <a:off x="4296737" y="2228345"/>
            <a:ext cx="1205400" cy="1276305"/>
          </a:xfrm>
          <a:prstGeom prst="downArrow">
            <a:avLst>
              <a:gd name="adj1" fmla="val 63516"/>
              <a:gd name="adj2" fmla="val 50000"/>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grpSp>
        <p:nvGrpSpPr>
          <p:cNvPr id="27" name="Group 26">
            <a:extLst>
              <a:ext uri="{FF2B5EF4-FFF2-40B4-BE49-F238E27FC236}">
                <a16:creationId xmlns:a16="http://schemas.microsoft.com/office/drawing/2014/main" id="{3054B691-7792-40D9-9475-7FB1BA44A404}"/>
              </a:ext>
            </a:extLst>
          </p:cNvPr>
          <p:cNvGrpSpPr/>
          <p:nvPr/>
        </p:nvGrpSpPr>
        <p:grpSpPr>
          <a:xfrm>
            <a:off x="5162133" y="3051464"/>
            <a:ext cx="1867734" cy="1595202"/>
            <a:chOff x="5162608" y="3016391"/>
            <a:chExt cx="1867734" cy="1595202"/>
          </a:xfrm>
        </p:grpSpPr>
        <p:grpSp>
          <p:nvGrpSpPr>
            <p:cNvPr id="2" name="Group 59"/>
            <p:cNvGrpSpPr/>
            <p:nvPr/>
          </p:nvGrpSpPr>
          <p:grpSpPr>
            <a:xfrm>
              <a:off x="5437632" y="3016391"/>
              <a:ext cx="1316736" cy="1310295"/>
              <a:chOff x="4004877" y="2428485"/>
              <a:chExt cx="987552" cy="982721"/>
            </a:xfrm>
          </p:grpSpPr>
          <p:sp>
            <p:nvSpPr>
              <p:cNvPr id="14" name="Oval 13"/>
              <p:cNvSpPr/>
              <p:nvPr/>
            </p:nvSpPr>
            <p:spPr bwMode="auto">
              <a:xfrm>
                <a:off x="4004877" y="2428485"/>
                <a:ext cx="987552" cy="982721"/>
              </a:xfrm>
              <a:prstGeom prst="ellipse">
                <a:avLst/>
              </a:prstGeom>
              <a:solidFill>
                <a:schemeClr val="tx1">
                  <a:lumMod val="75000"/>
                  <a:lumOff val="2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49" name="Freeform 152"/>
              <p:cNvSpPr>
                <a:spLocks noEditPoints="1"/>
              </p:cNvSpPr>
              <p:nvPr/>
            </p:nvSpPr>
            <p:spPr bwMode="auto">
              <a:xfrm>
                <a:off x="4307591" y="2743278"/>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26" name="TextBox 25">
              <a:extLst>
                <a:ext uri="{FF2B5EF4-FFF2-40B4-BE49-F238E27FC236}">
                  <a16:creationId xmlns:a16="http://schemas.microsoft.com/office/drawing/2014/main" id="{7A1E6306-90A5-4E17-A9FA-F74F58B76B9B}"/>
                </a:ext>
              </a:extLst>
            </p:cNvPr>
            <p:cNvSpPr txBox="1"/>
            <p:nvPr/>
          </p:nvSpPr>
          <p:spPr>
            <a:xfrm>
              <a:off x="5162608" y="4303816"/>
              <a:ext cx="1867734" cy="307777"/>
            </a:xfrm>
            <a:prstGeom prst="rect">
              <a:avLst/>
            </a:prstGeom>
            <a:solidFill>
              <a:srgbClr val="404040"/>
            </a:solidFill>
            <a:ln>
              <a:solidFill>
                <a:srgbClr val="404040"/>
              </a:solidFill>
            </a:ln>
          </p:spPr>
          <p:txBody>
            <a:bodyPr wrap="square" rtlCol="0">
              <a:spAutoFit/>
            </a:bodyPr>
            <a:lstStyle/>
            <a:p>
              <a:r>
                <a:rPr lang="en-US" sz="1400" b="1" dirty="0">
                  <a:solidFill>
                    <a:schemeClr val="bg1"/>
                  </a:solidFill>
                </a:rPr>
                <a:t>Price Elasticity Tool</a:t>
              </a:r>
            </a:p>
          </p:txBody>
        </p:sp>
      </p:grpSp>
      <p:sp>
        <p:nvSpPr>
          <p:cNvPr id="43" name="Title 1">
            <a:extLst>
              <a:ext uri="{FF2B5EF4-FFF2-40B4-BE49-F238E27FC236}">
                <a16:creationId xmlns:a16="http://schemas.microsoft.com/office/drawing/2014/main" id="{9802E9B2-64DA-4FEE-AF10-D242BF16C7F6}"/>
              </a:ext>
            </a:extLst>
          </p:cNvPr>
          <p:cNvSpPr>
            <a:spLocks noGrp="1"/>
          </p:cNvSpPr>
          <p:nvPr>
            <p:ph type="title"/>
          </p:nvPr>
        </p:nvSpPr>
        <p:spPr>
          <a:xfrm>
            <a:off x="164147" y="408039"/>
            <a:ext cx="11725484" cy="677108"/>
          </a:xfrm>
        </p:spPr>
        <p:txBody>
          <a:bodyPr/>
          <a:lstStyle/>
          <a:p>
            <a:pPr algn="l"/>
            <a:r>
              <a:rPr lang="en-US" sz="2400" b="1" dirty="0">
                <a:solidFill>
                  <a:schemeClr val="bg1"/>
                </a:solidFill>
                <a:latin typeface="Selawik" panose="020B0502040204020203" pitchFamily="34" charset="0"/>
              </a:rPr>
              <a:t>Better understanding of price elasticity enables proactive pricing </a:t>
            </a:r>
            <a:br>
              <a:rPr lang="en-US" sz="2400" dirty="0">
                <a:solidFill>
                  <a:schemeClr val="bg1"/>
                </a:solidFill>
                <a:latin typeface="Selawik" panose="020B0502040204020203" pitchFamily="34" charset="0"/>
              </a:rPr>
            </a:br>
            <a:r>
              <a:rPr lang="en-US" sz="2000" b="0" dirty="0">
                <a:solidFill>
                  <a:schemeClr val="bg1"/>
                </a:solidFill>
                <a:latin typeface="Selawik" panose="020B0502040204020203" pitchFamily="34" charset="0"/>
              </a:rPr>
              <a:t>that would maximize the revenue</a:t>
            </a:r>
            <a:endParaRPr lang="en-US" sz="2400" b="0" dirty="0">
              <a:solidFill>
                <a:schemeClr val="bg1"/>
              </a:solidFill>
              <a:latin typeface="Selawik" panose="020B0502040204020203" pitchFamily="34" charset="0"/>
            </a:endParaRPr>
          </a:p>
        </p:txBody>
      </p:sp>
      <p:grpSp>
        <p:nvGrpSpPr>
          <p:cNvPr id="31" name="Group 30">
            <a:extLst>
              <a:ext uri="{FF2B5EF4-FFF2-40B4-BE49-F238E27FC236}">
                <a16:creationId xmlns:a16="http://schemas.microsoft.com/office/drawing/2014/main" id="{BDF51E0F-FB2D-4CC9-8F20-3D4735DA0D11}"/>
              </a:ext>
            </a:extLst>
          </p:cNvPr>
          <p:cNvGrpSpPr/>
          <p:nvPr/>
        </p:nvGrpSpPr>
        <p:grpSpPr>
          <a:xfrm>
            <a:off x="171242" y="2091273"/>
            <a:ext cx="3924312" cy="912104"/>
            <a:chOff x="171242" y="2091273"/>
            <a:chExt cx="3924312" cy="912104"/>
          </a:xfrm>
        </p:grpSpPr>
        <p:grpSp>
          <p:nvGrpSpPr>
            <p:cNvPr id="3" name="Group 47"/>
            <p:cNvGrpSpPr/>
            <p:nvPr/>
          </p:nvGrpSpPr>
          <p:grpSpPr>
            <a:xfrm>
              <a:off x="1046099" y="2091273"/>
              <a:ext cx="3049455" cy="912104"/>
              <a:chOff x="844734" y="1923739"/>
              <a:chExt cx="2287091" cy="684078"/>
            </a:xfrm>
          </p:grpSpPr>
          <p:sp>
            <p:nvSpPr>
              <p:cNvPr id="56" name="Footer Text"/>
              <p:cNvSpPr txBox="1"/>
              <p:nvPr/>
            </p:nvSpPr>
            <p:spPr>
              <a:xfrm>
                <a:off x="844734" y="2099986"/>
                <a:ext cx="2287091" cy="507831"/>
              </a:xfrm>
              <a:prstGeom prst="rect">
                <a:avLst/>
              </a:prstGeom>
              <a:noFill/>
            </p:spPr>
            <p:txBody>
              <a:bodyPr wrap="square" lIns="0" tIns="0" rIns="0" bIns="0" rtlCol="0">
                <a:spAutoFit/>
              </a:bodyPr>
              <a:lstStyle/>
              <a:p>
                <a:pPr algn="r">
                  <a:spcBef>
                    <a:spcPct val="20000"/>
                  </a:spcBef>
                  <a:defRPr/>
                </a:pPr>
                <a:r>
                  <a:rPr lang="en-US" sz="1100" dirty="0">
                    <a:solidFill>
                      <a:schemeClr val="bg1">
                        <a:lumMod val="50000"/>
                      </a:schemeClr>
                    </a:solidFill>
                  </a:rPr>
                  <a:t>Determines the optimal price gap between the base product and a Competitor /Intra product to maintain the existing volume and revenue share in the market</a:t>
                </a:r>
              </a:p>
            </p:txBody>
          </p:sp>
          <p:sp>
            <p:nvSpPr>
              <p:cNvPr id="57" name="TextBox 56"/>
              <p:cNvSpPr txBox="1"/>
              <p:nvPr/>
            </p:nvSpPr>
            <p:spPr>
              <a:xfrm>
                <a:off x="1742935" y="1923739"/>
                <a:ext cx="1388890" cy="184666"/>
              </a:xfrm>
              <a:prstGeom prst="rect">
                <a:avLst/>
              </a:prstGeom>
              <a:noFill/>
            </p:spPr>
            <p:txBody>
              <a:bodyPr wrap="none" lIns="0" tIns="0" rIns="0" bIns="0" rtlCol="0" anchor="ctr">
                <a:spAutoFit/>
              </a:bodyPr>
              <a:lstStyle/>
              <a:p>
                <a:pPr algn="r"/>
                <a:r>
                  <a:rPr lang="en-US" sz="1600" b="1" dirty="0">
                    <a:solidFill>
                      <a:schemeClr val="accent6"/>
                    </a:solidFill>
                  </a:rPr>
                  <a:t>Price Gap Analysis</a:t>
                </a:r>
              </a:p>
            </p:txBody>
          </p:sp>
        </p:grpSp>
        <p:grpSp>
          <p:nvGrpSpPr>
            <p:cNvPr id="28" name="Group 27">
              <a:extLst>
                <a:ext uri="{FF2B5EF4-FFF2-40B4-BE49-F238E27FC236}">
                  <a16:creationId xmlns:a16="http://schemas.microsoft.com/office/drawing/2014/main" id="{4B812250-F14C-49B5-BCFC-8B95C6D6F4D3}"/>
                </a:ext>
              </a:extLst>
            </p:cNvPr>
            <p:cNvGrpSpPr/>
            <p:nvPr/>
          </p:nvGrpSpPr>
          <p:grpSpPr>
            <a:xfrm>
              <a:off x="171242" y="2104245"/>
              <a:ext cx="874857" cy="839956"/>
              <a:chOff x="1033953" y="1150406"/>
              <a:chExt cx="1209747" cy="1209747"/>
            </a:xfrm>
          </p:grpSpPr>
          <p:sp>
            <p:nvSpPr>
              <p:cNvPr id="44" name="Sev01">
                <a:extLst>
                  <a:ext uri="{FF2B5EF4-FFF2-40B4-BE49-F238E27FC236}">
                    <a16:creationId xmlns:a16="http://schemas.microsoft.com/office/drawing/2014/main" id="{7520FE21-2F06-448E-A072-BBD8FDFB8545}"/>
                  </a:ext>
                </a:extLst>
              </p:cNvPr>
              <p:cNvSpPr/>
              <p:nvPr/>
            </p:nvSpPr>
            <p:spPr>
              <a:xfrm>
                <a:off x="1033953" y="1150406"/>
                <a:ext cx="1209747" cy="1209747"/>
              </a:xfrm>
              <a:prstGeom prst="ellips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accent1">
                      <a:lumMod val="50000"/>
                    </a:schemeClr>
                  </a:solidFill>
                  <a:latin typeface="FontAwesome" pitchFamily="2" charset="0"/>
                </a:endParaRPr>
              </a:p>
            </p:txBody>
          </p:sp>
          <p:pic>
            <p:nvPicPr>
              <p:cNvPr id="46" name="Graphic 45" descr="Head with gears">
                <a:extLst>
                  <a:ext uri="{FF2B5EF4-FFF2-40B4-BE49-F238E27FC236}">
                    <a16:creationId xmlns:a16="http://schemas.microsoft.com/office/drawing/2014/main" id="{F35FCA4B-0C4F-40EF-B22C-FC0FA1663B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6158" y="1406844"/>
                <a:ext cx="696868" cy="696868"/>
              </a:xfrm>
              <a:prstGeom prst="rect">
                <a:avLst/>
              </a:prstGeom>
            </p:spPr>
          </p:pic>
        </p:grpSp>
      </p:grpSp>
      <p:grpSp>
        <p:nvGrpSpPr>
          <p:cNvPr id="32" name="Group 31">
            <a:extLst>
              <a:ext uri="{FF2B5EF4-FFF2-40B4-BE49-F238E27FC236}">
                <a16:creationId xmlns:a16="http://schemas.microsoft.com/office/drawing/2014/main" id="{4D74BF0F-8C5C-4074-BFAD-B8B3D117045B}"/>
              </a:ext>
            </a:extLst>
          </p:cNvPr>
          <p:cNvGrpSpPr/>
          <p:nvPr/>
        </p:nvGrpSpPr>
        <p:grpSpPr>
          <a:xfrm>
            <a:off x="193989" y="4436286"/>
            <a:ext cx="3893851" cy="1995478"/>
            <a:chOff x="193989" y="4436286"/>
            <a:chExt cx="3893851" cy="1995478"/>
          </a:xfrm>
        </p:grpSpPr>
        <p:grpSp>
          <p:nvGrpSpPr>
            <p:cNvPr id="4" name="Group 57"/>
            <p:cNvGrpSpPr/>
            <p:nvPr/>
          </p:nvGrpSpPr>
          <p:grpSpPr>
            <a:xfrm>
              <a:off x="1038385" y="4436286"/>
              <a:ext cx="3049455" cy="1995478"/>
              <a:chOff x="844734" y="1923739"/>
              <a:chExt cx="2287091" cy="1496607"/>
            </a:xfrm>
          </p:grpSpPr>
          <p:sp>
            <p:nvSpPr>
              <p:cNvPr id="59" name="Footer Text"/>
              <p:cNvSpPr txBox="1"/>
              <p:nvPr/>
            </p:nvSpPr>
            <p:spPr>
              <a:xfrm>
                <a:off x="844734" y="2099986"/>
                <a:ext cx="2287091" cy="1320360"/>
              </a:xfrm>
              <a:prstGeom prst="rect">
                <a:avLst/>
              </a:prstGeom>
              <a:noFill/>
            </p:spPr>
            <p:txBody>
              <a:bodyPr wrap="square" lIns="0" tIns="0" rIns="0" bIns="0" rtlCol="0">
                <a:spAutoFit/>
              </a:bodyPr>
              <a:lstStyle/>
              <a:p>
                <a:pPr marL="171450" indent="-171450" algn="r">
                  <a:spcBef>
                    <a:spcPct val="20000"/>
                  </a:spcBef>
                  <a:buFont typeface="Arial" panose="020B0604020202020204" pitchFamily="34" charset="0"/>
                  <a:buChar char="•"/>
                  <a:defRPr/>
                </a:pPr>
                <a:r>
                  <a:rPr lang="en-US" sz="1100" dirty="0">
                    <a:solidFill>
                      <a:schemeClr val="bg1">
                        <a:lumMod val="50000"/>
                      </a:schemeClr>
                    </a:solidFill>
                  </a:rPr>
                  <a:t>Market share model to predict the volume and revenue flow towards other products when there is change in price</a:t>
                </a:r>
              </a:p>
              <a:p>
                <a:pPr marL="171450" indent="-171450" algn="r">
                  <a:spcBef>
                    <a:spcPct val="20000"/>
                  </a:spcBef>
                  <a:buFont typeface="Arial" panose="020B0604020202020204" pitchFamily="34" charset="0"/>
                  <a:buChar char="•"/>
                  <a:defRPr/>
                </a:pPr>
                <a:r>
                  <a:rPr lang="en-US" sz="1100" dirty="0">
                    <a:solidFill>
                      <a:schemeClr val="bg1">
                        <a:lumMod val="50000"/>
                      </a:schemeClr>
                    </a:solidFill>
                  </a:rPr>
                  <a:t>Prices are splined at different discount depths to capture the difference in the price elasticity at different ranges of price</a:t>
                </a:r>
              </a:p>
              <a:p>
                <a:pPr marL="171450" indent="-171450" algn="r">
                  <a:spcBef>
                    <a:spcPct val="20000"/>
                  </a:spcBef>
                  <a:buFont typeface="Arial" panose="020B0604020202020204" pitchFamily="34" charset="0"/>
                  <a:buChar char="•"/>
                  <a:defRPr/>
                </a:pPr>
                <a:r>
                  <a:rPr lang="en-US" sz="1100" dirty="0">
                    <a:solidFill>
                      <a:schemeClr val="bg1">
                        <a:lumMod val="50000"/>
                      </a:schemeClr>
                    </a:solidFill>
                  </a:rPr>
                  <a:t>Since the price elasticity at higher price points is captured in a separate variable, the consumer behavior can be predicted during the price increase</a:t>
                </a:r>
              </a:p>
            </p:txBody>
          </p:sp>
          <p:sp>
            <p:nvSpPr>
              <p:cNvPr id="60" name="TextBox 59"/>
              <p:cNvSpPr txBox="1"/>
              <p:nvPr/>
            </p:nvSpPr>
            <p:spPr>
              <a:xfrm>
                <a:off x="1677099" y="1923739"/>
                <a:ext cx="1454726" cy="184666"/>
              </a:xfrm>
              <a:prstGeom prst="rect">
                <a:avLst/>
              </a:prstGeom>
              <a:noFill/>
            </p:spPr>
            <p:txBody>
              <a:bodyPr wrap="none" lIns="0" tIns="0" rIns="0" bIns="0" rtlCol="0" anchor="ctr">
                <a:spAutoFit/>
              </a:bodyPr>
              <a:lstStyle/>
              <a:p>
                <a:pPr algn="r"/>
                <a:r>
                  <a:rPr lang="en-US" sz="1600" b="1" dirty="0">
                    <a:solidFill>
                      <a:schemeClr val="accent5"/>
                    </a:solidFill>
                  </a:rPr>
                  <a:t>Market Share Model</a:t>
                </a:r>
              </a:p>
            </p:txBody>
          </p:sp>
        </p:grpSp>
        <p:grpSp>
          <p:nvGrpSpPr>
            <p:cNvPr id="53" name="Group 52">
              <a:extLst>
                <a:ext uri="{FF2B5EF4-FFF2-40B4-BE49-F238E27FC236}">
                  <a16:creationId xmlns:a16="http://schemas.microsoft.com/office/drawing/2014/main" id="{397906E2-205D-47FD-9237-7D0DE16AB15B}"/>
                </a:ext>
              </a:extLst>
            </p:cNvPr>
            <p:cNvGrpSpPr/>
            <p:nvPr/>
          </p:nvGrpSpPr>
          <p:grpSpPr>
            <a:xfrm>
              <a:off x="193989" y="4934568"/>
              <a:ext cx="866628" cy="839956"/>
              <a:chOff x="4024655" y="2377095"/>
              <a:chExt cx="1209747" cy="1209747"/>
            </a:xfrm>
          </p:grpSpPr>
          <p:sp>
            <p:nvSpPr>
              <p:cNvPr id="54" name="Sev02">
                <a:extLst>
                  <a:ext uri="{FF2B5EF4-FFF2-40B4-BE49-F238E27FC236}">
                    <a16:creationId xmlns:a16="http://schemas.microsoft.com/office/drawing/2014/main" id="{B3B6E520-7514-4918-8CAE-20DAB49A92DD}"/>
                  </a:ext>
                </a:extLst>
              </p:cNvPr>
              <p:cNvSpPr/>
              <p:nvPr/>
            </p:nvSpPr>
            <p:spPr>
              <a:xfrm>
                <a:off x="4024655" y="2377095"/>
                <a:ext cx="1209747" cy="1209747"/>
              </a:xfrm>
              <a:prstGeom prst="ellipse">
                <a:avLst/>
              </a:prstGeom>
              <a:solidFill>
                <a:srgbClr val="E37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solidFill>
                    <a:schemeClr val="accent2">
                      <a:lumMod val="50000"/>
                    </a:schemeClr>
                  </a:solidFill>
                  <a:latin typeface="FontAwesome" pitchFamily="2" charset="0"/>
                </a:endParaRPr>
              </a:p>
            </p:txBody>
          </p:sp>
          <p:pic>
            <p:nvPicPr>
              <p:cNvPr id="55" name="Graphic 54" descr="Pie chart">
                <a:extLst>
                  <a:ext uri="{FF2B5EF4-FFF2-40B4-BE49-F238E27FC236}">
                    <a16:creationId xmlns:a16="http://schemas.microsoft.com/office/drawing/2014/main" id="{AD54B64D-4E82-471F-BE2C-2BA4DAC8F2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5893" y="2658333"/>
                <a:ext cx="647269" cy="647269"/>
              </a:xfrm>
              <a:prstGeom prst="rect">
                <a:avLst/>
              </a:prstGeom>
            </p:spPr>
          </p:pic>
        </p:grpSp>
      </p:grpSp>
      <p:grpSp>
        <p:nvGrpSpPr>
          <p:cNvPr id="33" name="Group 32">
            <a:extLst>
              <a:ext uri="{FF2B5EF4-FFF2-40B4-BE49-F238E27FC236}">
                <a16:creationId xmlns:a16="http://schemas.microsoft.com/office/drawing/2014/main" id="{3E4A1840-B2EC-47FC-BE6C-9FB817F7F056}"/>
              </a:ext>
            </a:extLst>
          </p:cNvPr>
          <p:cNvGrpSpPr/>
          <p:nvPr/>
        </p:nvGrpSpPr>
        <p:grpSpPr>
          <a:xfrm>
            <a:off x="8170332" y="4842550"/>
            <a:ext cx="3911178" cy="931973"/>
            <a:chOff x="8170332" y="4842550"/>
            <a:chExt cx="3911178" cy="931973"/>
          </a:xfrm>
        </p:grpSpPr>
        <p:grpSp>
          <p:nvGrpSpPr>
            <p:cNvPr id="9" name="Group 63"/>
            <p:cNvGrpSpPr/>
            <p:nvPr/>
          </p:nvGrpSpPr>
          <p:grpSpPr>
            <a:xfrm>
              <a:off x="8170332" y="4842550"/>
              <a:ext cx="3049455" cy="742827"/>
              <a:chOff x="844734" y="1923739"/>
              <a:chExt cx="2287091" cy="557120"/>
            </a:xfrm>
          </p:grpSpPr>
          <p:sp>
            <p:nvSpPr>
              <p:cNvPr id="65" name="Footer Text"/>
              <p:cNvSpPr txBox="1"/>
              <p:nvPr/>
            </p:nvSpPr>
            <p:spPr>
              <a:xfrm>
                <a:off x="844734" y="2099986"/>
                <a:ext cx="2287091" cy="380873"/>
              </a:xfrm>
              <a:prstGeom prst="rect">
                <a:avLst/>
              </a:prstGeom>
              <a:noFill/>
            </p:spPr>
            <p:txBody>
              <a:bodyPr wrap="square" lIns="0" tIns="0" rIns="0" bIns="0" rtlCol="0">
                <a:spAutoFit/>
              </a:bodyPr>
              <a:lstStyle/>
              <a:p>
                <a:pPr>
                  <a:spcBef>
                    <a:spcPct val="20000"/>
                  </a:spcBef>
                  <a:defRPr/>
                </a:pPr>
                <a:r>
                  <a:rPr lang="en-US" sz="1100" dirty="0">
                    <a:solidFill>
                      <a:schemeClr val="bg1">
                        <a:lumMod val="50000"/>
                      </a:schemeClr>
                    </a:solidFill>
                  </a:rPr>
                  <a:t>The simulator helps in determining the different price combinations possible with the suggested price gap</a:t>
                </a:r>
              </a:p>
            </p:txBody>
          </p:sp>
          <p:sp>
            <p:nvSpPr>
              <p:cNvPr id="66" name="TextBox 65"/>
              <p:cNvSpPr txBox="1"/>
              <p:nvPr/>
            </p:nvSpPr>
            <p:spPr>
              <a:xfrm>
                <a:off x="844734" y="1923739"/>
                <a:ext cx="710531" cy="184666"/>
              </a:xfrm>
              <a:prstGeom prst="rect">
                <a:avLst/>
              </a:prstGeom>
              <a:noFill/>
            </p:spPr>
            <p:txBody>
              <a:bodyPr wrap="none" lIns="0" tIns="0" rIns="0" bIns="0" rtlCol="0" anchor="ctr">
                <a:spAutoFit/>
              </a:bodyPr>
              <a:lstStyle/>
              <a:p>
                <a:r>
                  <a:rPr lang="en-US" sz="1600" b="1" dirty="0">
                    <a:solidFill>
                      <a:schemeClr val="accent3"/>
                    </a:solidFill>
                  </a:rPr>
                  <a:t>Simulator</a:t>
                </a:r>
              </a:p>
            </p:txBody>
          </p:sp>
        </p:grpSp>
        <p:grpSp>
          <p:nvGrpSpPr>
            <p:cNvPr id="58" name="Group 57">
              <a:extLst>
                <a:ext uri="{FF2B5EF4-FFF2-40B4-BE49-F238E27FC236}">
                  <a16:creationId xmlns:a16="http://schemas.microsoft.com/office/drawing/2014/main" id="{F3BB14D0-9D24-4742-8540-B261F28E63E1}"/>
                </a:ext>
              </a:extLst>
            </p:cNvPr>
            <p:cNvGrpSpPr/>
            <p:nvPr/>
          </p:nvGrpSpPr>
          <p:grpSpPr>
            <a:xfrm>
              <a:off x="11219730" y="4934568"/>
              <a:ext cx="861780" cy="839955"/>
              <a:chOff x="6480007" y="2377095"/>
              <a:chExt cx="1209747" cy="1209747"/>
            </a:xfrm>
          </p:grpSpPr>
          <p:sp>
            <p:nvSpPr>
              <p:cNvPr id="61" name="Sev03">
                <a:extLst>
                  <a:ext uri="{FF2B5EF4-FFF2-40B4-BE49-F238E27FC236}">
                    <a16:creationId xmlns:a16="http://schemas.microsoft.com/office/drawing/2014/main" id="{A09AC2CD-7D2B-4108-AC98-DDEA6965C8AB}"/>
                  </a:ext>
                </a:extLst>
              </p:cNvPr>
              <p:cNvSpPr/>
              <p:nvPr/>
            </p:nvSpPr>
            <p:spPr>
              <a:xfrm>
                <a:off x="6480007" y="2377095"/>
                <a:ext cx="1209747" cy="12097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accent3">
                      <a:lumMod val="50000"/>
                    </a:schemeClr>
                  </a:solidFill>
                  <a:latin typeface="FontAwesome" pitchFamily="2" charset="0"/>
                  <a:cs typeface="+mj-cs"/>
                </a:endParaRPr>
              </a:p>
            </p:txBody>
          </p:sp>
          <p:sp>
            <p:nvSpPr>
              <p:cNvPr id="64" name="Freeform 178">
                <a:extLst>
                  <a:ext uri="{FF2B5EF4-FFF2-40B4-BE49-F238E27FC236}">
                    <a16:creationId xmlns:a16="http://schemas.microsoft.com/office/drawing/2014/main" id="{579A13F0-7F71-4C7A-9B41-B09EEBFA7FCC}"/>
                  </a:ext>
                </a:extLst>
              </p:cNvPr>
              <p:cNvSpPr>
                <a:spLocks noEditPoints="1"/>
              </p:cNvSpPr>
              <p:nvPr/>
            </p:nvSpPr>
            <p:spPr bwMode="auto">
              <a:xfrm>
                <a:off x="6832520" y="2791899"/>
                <a:ext cx="504720" cy="38013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p>
            </p:txBody>
          </p:sp>
        </p:grpSp>
      </p:grpSp>
      <p:grpSp>
        <p:nvGrpSpPr>
          <p:cNvPr id="34" name="Group 33">
            <a:extLst>
              <a:ext uri="{FF2B5EF4-FFF2-40B4-BE49-F238E27FC236}">
                <a16:creationId xmlns:a16="http://schemas.microsoft.com/office/drawing/2014/main" id="{ED015FC8-98D0-4915-BD79-98589C00F355}"/>
              </a:ext>
            </a:extLst>
          </p:cNvPr>
          <p:cNvGrpSpPr/>
          <p:nvPr/>
        </p:nvGrpSpPr>
        <p:grpSpPr>
          <a:xfrm>
            <a:off x="8170331" y="2104245"/>
            <a:ext cx="3911179" cy="1115237"/>
            <a:chOff x="8170331" y="2104245"/>
            <a:chExt cx="3911179" cy="1115237"/>
          </a:xfrm>
        </p:grpSpPr>
        <p:grpSp>
          <p:nvGrpSpPr>
            <p:cNvPr id="6" name="Group 60"/>
            <p:cNvGrpSpPr/>
            <p:nvPr/>
          </p:nvGrpSpPr>
          <p:grpSpPr>
            <a:xfrm>
              <a:off x="8170331" y="2104245"/>
              <a:ext cx="3049455" cy="1115237"/>
              <a:chOff x="844734" y="1923739"/>
              <a:chExt cx="2287091" cy="836426"/>
            </a:xfrm>
          </p:grpSpPr>
          <p:sp>
            <p:nvSpPr>
              <p:cNvPr id="62" name="Footer Text"/>
              <p:cNvSpPr txBox="1"/>
              <p:nvPr/>
            </p:nvSpPr>
            <p:spPr>
              <a:xfrm>
                <a:off x="844734" y="2099986"/>
                <a:ext cx="2287091" cy="660179"/>
              </a:xfrm>
              <a:prstGeom prst="rect">
                <a:avLst/>
              </a:prstGeom>
              <a:noFill/>
            </p:spPr>
            <p:txBody>
              <a:bodyPr wrap="square" lIns="0" tIns="0" rIns="0" bIns="0" rtlCol="0">
                <a:spAutoFit/>
              </a:bodyPr>
              <a:lstStyle/>
              <a:p>
                <a:pPr marL="171450" indent="-171450">
                  <a:spcBef>
                    <a:spcPct val="20000"/>
                  </a:spcBef>
                  <a:buFont typeface="Arial" panose="020B0604020202020204" pitchFamily="34" charset="0"/>
                  <a:buChar char="•"/>
                  <a:defRPr/>
                </a:pPr>
                <a:r>
                  <a:rPr lang="en-US" sz="1100" dirty="0">
                    <a:solidFill>
                      <a:schemeClr val="bg1">
                        <a:lumMod val="50000"/>
                      </a:schemeClr>
                    </a:solidFill>
                  </a:rPr>
                  <a:t>Provides capability to adjust price and execution for the products and predict the volume flow</a:t>
                </a:r>
              </a:p>
              <a:p>
                <a:pPr marL="171450" indent="-171450">
                  <a:spcBef>
                    <a:spcPct val="20000"/>
                  </a:spcBef>
                  <a:buFont typeface="Arial" panose="020B0604020202020204" pitchFamily="34" charset="0"/>
                  <a:buChar char="•"/>
                  <a:defRPr/>
                </a:pPr>
                <a:r>
                  <a:rPr lang="en-US" sz="1100" dirty="0">
                    <a:solidFill>
                      <a:schemeClr val="bg1">
                        <a:lumMod val="50000"/>
                      </a:schemeClr>
                    </a:solidFill>
                  </a:rPr>
                  <a:t>Helps to determine the net revenue income for TCCC during the price change</a:t>
                </a:r>
              </a:p>
            </p:txBody>
          </p:sp>
          <p:sp>
            <p:nvSpPr>
              <p:cNvPr id="63" name="TextBox 62"/>
              <p:cNvSpPr txBox="1"/>
              <p:nvPr/>
            </p:nvSpPr>
            <p:spPr>
              <a:xfrm>
                <a:off x="844734" y="1923739"/>
                <a:ext cx="675666" cy="184665"/>
              </a:xfrm>
              <a:prstGeom prst="rect">
                <a:avLst/>
              </a:prstGeom>
              <a:noFill/>
            </p:spPr>
            <p:txBody>
              <a:bodyPr wrap="none" lIns="0" tIns="0" rIns="0" bIns="0" rtlCol="0" anchor="ctr">
                <a:spAutoFit/>
              </a:bodyPr>
              <a:lstStyle/>
              <a:p>
                <a:r>
                  <a:rPr lang="en-US" sz="1600" b="1" dirty="0">
                    <a:solidFill>
                      <a:schemeClr val="accent2"/>
                    </a:solidFill>
                  </a:rPr>
                  <a:t>Predictor</a:t>
                </a:r>
              </a:p>
            </p:txBody>
          </p:sp>
        </p:grpSp>
        <p:grpSp>
          <p:nvGrpSpPr>
            <p:cNvPr id="67" name="Group 66">
              <a:extLst>
                <a:ext uri="{FF2B5EF4-FFF2-40B4-BE49-F238E27FC236}">
                  <a16:creationId xmlns:a16="http://schemas.microsoft.com/office/drawing/2014/main" id="{55D3E33C-1903-40C3-8693-2FDDA0B7C69C}"/>
                </a:ext>
              </a:extLst>
            </p:cNvPr>
            <p:cNvGrpSpPr/>
            <p:nvPr/>
          </p:nvGrpSpPr>
          <p:grpSpPr>
            <a:xfrm>
              <a:off x="11219729" y="2104245"/>
              <a:ext cx="861781" cy="839956"/>
              <a:chOff x="9051225" y="2377095"/>
              <a:chExt cx="1209747" cy="1209747"/>
            </a:xfrm>
          </p:grpSpPr>
          <p:sp>
            <p:nvSpPr>
              <p:cNvPr id="70" name="Sev04">
                <a:extLst>
                  <a:ext uri="{FF2B5EF4-FFF2-40B4-BE49-F238E27FC236}">
                    <a16:creationId xmlns:a16="http://schemas.microsoft.com/office/drawing/2014/main" id="{EC5517C9-157E-49B7-8EAB-75EF4AFE2839}"/>
                  </a:ext>
                </a:extLst>
              </p:cNvPr>
              <p:cNvSpPr/>
              <p:nvPr/>
            </p:nvSpPr>
            <p:spPr>
              <a:xfrm>
                <a:off x="9051225" y="2377095"/>
                <a:ext cx="1209747" cy="1209747"/>
              </a:xfrm>
              <a:prstGeom prst="ellipse">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accent4">
                      <a:lumMod val="50000"/>
                    </a:schemeClr>
                  </a:solidFill>
                  <a:latin typeface="FontAwesome" pitchFamily="2" charset="0"/>
                </a:endParaRPr>
              </a:p>
            </p:txBody>
          </p:sp>
          <p:pic>
            <p:nvPicPr>
              <p:cNvPr id="73" name="Graphic 72" descr="Research">
                <a:extLst>
                  <a:ext uri="{FF2B5EF4-FFF2-40B4-BE49-F238E27FC236}">
                    <a16:creationId xmlns:a16="http://schemas.microsoft.com/office/drawing/2014/main" id="{477362E8-7091-4369-AD79-9B2CFAA5FC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32463" y="2658333"/>
                <a:ext cx="647269" cy="647269"/>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edge">
                                      <p:cBhvr>
                                        <p:cTn id="7" dur="500"/>
                                        <p:tgtEl>
                                          <p:spTgt spid="45"/>
                                        </p:tgtEl>
                                      </p:cBhvr>
                                    </p:animEffect>
                                  </p:childTnLst>
                                </p:cTn>
                              </p:par>
                            </p:childTnLst>
                          </p:cTn>
                        </p:par>
                        <p:par>
                          <p:cTn id="8" fill="hold">
                            <p:stCondLst>
                              <p:cond delay="500"/>
                            </p:stCondLst>
                            <p:childTnLst>
                              <p:par>
                                <p:cTn id="9" presetID="2" presetClass="entr" presetSubtype="9" accel="50000" decel="5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2" accel="50000" decel="5000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6"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3" accel="50000" decel="5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anim calcmode="lin" valueType="num">
                                      <p:cBhvr>
                                        <p:cTn id="32" dur="500" fill="hold"/>
                                        <p:tgtEl>
                                          <p:spTgt spid="31"/>
                                        </p:tgtEl>
                                        <p:attrNameLst>
                                          <p:attrName>ppt_x</p:attrName>
                                        </p:attrNameLst>
                                      </p:cBhvr>
                                      <p:tavLst>
                                        <p:tav tm="0">
                                          <p:val>
                                            <p:strVal val="#ppt_x"/>
                                          </p:val>
                                        </p:tav>
                                        <p:tav tm="100000">
                                          <p:val>
                                            <p:strVal val="#ppt_x"/>
                                          </p:val>
                                        </p:tav>
                                      </p:tavLst>
                                    </p:anim>
                                    <p:anim calcmode="lin" valueType="num">
                                      <p:cBhvr>
                                        <p:cTn id="33" dur="500" fill="hold"/>
                                        <p:tgtEl>
                                          <p:spTgt spid="31"/>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anim calcmode="lin" valueType="num">
                                      <p:cBhvr>
                                        <p:cTn id="38" dur="500" fill="hold"/>
                                        <p:tgtEl>
                                          <p:spTgt spid="32"/>
                                        </p:tgtEl>
                                        <p:attrNameLst>
                                          <p:attrName>ppt_x</p:attrName>
                                        </p:attrNameLst>
                                      </p:cBhvr>
                                      <p:tavLst>
                                        <p:tav tm="0">
                                          <p:val>
                                            <p:strVal val="#ppt_x"/>
                                          </p:val>
                                        </p:tav>
                                        <p:tav tm="100000">
                                          <p:val>
                                            <p:strVal val="#ppt_x"/>
                                          </p:val>
                                        </p:tav>
                                      </p:tavLst>
                                    </p:anim>
                                    <p:anim calcmode="lin" valueType="num">
                                      <p:cBhvr>
                                        <p:cTn id="39" dur="500" fill="hold"/>
                                        <p:tgtEl>
                                          <p:spTgt spid="32"/>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anim calcmode="lin" valueType="num">
                                      <p:cBhvr>
                                        <p:cTn id="44" dur="500" fill="hold"/>
                                        <p:tgtEl>
                                          <p:spTgt spid="33"/>
                                        </p:tgtEl>
                                        <p:attrNameLst>
                                          <p:attrName>ppt_x</p:attrName>
                                        </p:attrNameLst>
                                      </p:cBhvr>
                                      <p:tavLst>
                                        <p:tav tm="0">
                                          <p:val>
                                            <p:strVal val="#ppt_x"/>
                                          </p:val>
                                        </p:tav>
                                        <p:tav tm="100000">
                                          <p:val>
                                            <p:strVal val="#ppt_x"/>
                                          </p:val>
                                        </p:tav>
                                      </p:tavLst>
                                    </p:anim>
                                    <p:anim calcmode="lin" valueType="num">
                                      <p:cBhvr>
                                        <p:cTn id="45" dur="500" fill="hold"/>
                                        <p:tgtEl>
                                          <p:spTgt spid="33"/>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anim calcmode="lin" valueType="num">
                                      <p:cBhvr>
                                        <p:cTn id="50" dur="500" fill="hold"/>
                                        <p:tgtEl>
                                          <p:spTgt spid="34"/>
                                        </p:tgtEl>
                                        <p:attrNameLst>
                                          <p:attrName>ppt_x</p:attrName>
                                        </p:attrNameLst>
                                      </p:cBhvr>
                                      <p:tavLst>
                                        <p:tav tm="0">
                                          <p:val>
                                            <p:strVal val="#ppt_x"/>
                                          </p:val>
                                        </p:tav>
                                        <p:tav tm="100000">
                                          <p:val>
                                            <p:strVal val="#ppt_x"/>
                                          </p:val>
                                        </p:tav>
                                      </p:tavLst>
                                    </p:anim>
                                    <p:anim calcmode="lin" valueType="num">
                                      <p:cBhvr>
                                        <p:cTn id="51"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6" grpId="0" animBg="1"/>
      <p:bldP spid="18" grpId="0" animBg="1"/>
      <p:bldP spid="20"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C19F-25E4-47F2-AA64-311DA7B43C37}"/>
              </a:ext>
            </a:extLst>
          </p:cNvPr>
          <p:cNvSpPr>
            <a:spLocks noGrp="1"/>
          </p:cNvSpPr>
          <p:nvPr>
            <p:ph type="title"/>
          </p:nvPr>
        </p:nvSpPr>
        <p:spPr>
          <a:xfrm>
            <a:off x="164147" y="715815"/>
            <a:ext cx="11725484" cy="369332"/>
          </a:xfrm>
        </p:spPr>
        <p:txBody>
          <a:bodyPr/>
          <a:lstStyle/>
          <a:p>
            <a:r>
              <a:rPr lang="en-US" sz="2400" b="1" dirty="0">
                <a:latin typeface="Selawik" panose="020B0502040204020203" pitchFamily="34" charset="0"/>
              </a:rPr>
              <a:t>The tool helps us answer a wide variety of Pricing and Execution questions</a:t>
            </a:r>
          </a:p>
        </p:txBody>
      </p:sp>
      <p:sp>
        <p:nvSpPr>
          <p:cNvPr id="61" name="Rectangle 60">
            <a:extLst>
              <a:ext uri="{FF2B5EF4-FFF2-40B4-BE49-F238E27FC236}">
                <a16:creationId xmlns:a16="http://schemas.microsoft.com/office/drawing/2014/main" id="{4E23EF2F-EBCF-4B02-85AE-C333DCCE1D59}"/>
              </a:ext>
            </a:extLst>
          </p:cNvPr>
          <p:cNvSpPr/>
          <p:nvPr/>
        </p:nvSpPr>
        <p:spPr>
          <a:xfrm>
            <a:off x="2521490" y="2041707"/>
            <a:ext cx="3350499" cy="318028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entagon 23">
            <a:extLst>
              <a:ext uri="{FF2B5EF4-FFF2-40B4-BE49-F238E27FC236}">
                <a16:creationId xmlns:a16="http://schemas.microsoft.com/office/drawing/2014/main" id="{E61A6CB2-835F-45B4-BBCD-994969BFE6D9}"/>
              </a:ext>
            </a:extLst>
          </p:cNvPr>
          <p:cNvSpPr/>
          <p:nvPr/>
        </p:nvSpPr>
        <p:spPr>
          <a:xfrm>
            <a:off x="2486812" y="5315402"/>
            <a:ext cx="3616531" cy="39798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a:t>
            </a:r>
          </a:p>
        </p:txBody>
      </p:sp>
      <p:sp>
        <p:nvSpPr>
          <p:cNvPr id="85" name="Pentagon 24">
            <a:extLst>
              <a:ext uri="{FF2B5EF4-FFF2-40B4-BE49-F238E27FC236}">
                <a16:creationId xmlns:a16="http://schemas.microsoft.com/office/drawing/2014/main" id="{412CAAE2-5BA9-4D62-B534-B410D350ECE9}"/>
              </a:ext>
            </a:extLst>
          </p:cNvPr>
          <p:cNvSpPr/>
          <p:nvPr/>
        </p:nvSpPr>
        <p:spPr>
          <a:xfrm rot="16200000">
            <a:off x="495674" y="3349044"/>
            <a:ext cx="3448282" cy="45186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Value</a:t>
            </a:r>
          </a:p>
        </p:txBody>
      </p:sp>
      <p:grpSp>
        <p:nvGrpSpPr>
          <p:cNvPr id="86" name="Group 27">
            <a:extLst>
              <a:ext uri="{FF2B5EF4-FFF2-40B4-BE49-F238E27FC236}">
                <a16:creationId xmlns:a16="http://schemas.microsoft.com/office/drawing/2014/main" id="{4B42CEA7-6F38-4873-AD06-31B2A6524689}"/>
              </a:ext>
            </a:extLst>
          </p:cNvPr>
          <p:cNvGrpSpPr/>
          <p:nvPr/>
        </p:nvGrpSpPr>
        <p:grpSpPr>
          <a:xfrm>
            <a:off x="6723998" y="3541420"/>
            <a:ext cx="3874445" cy="589377"/>
            <a:chOff x="1270277" y="1256410"/>
            <a:chExt cx="3753439" cy="359525"/>
          </a:xfrm>
        </p:grpSpPr>
        <p:sp>
          <p:nvSpPr>
            <p:cNvPr id="87" name="Text Placeholder 3">
              <a:extLst>
                <a:ext uri="{FF2B5EF4-FFF2-40B4-BE49-F238E27FC236}">
                  <a16:creationId xmlns:a16="http://schemas.microsoft.com/office/drawing/2014/main" id="{633165D8-2F90-4066-9562-6BE066055B50}"/>
                </a:ext>
              </a:extLst>
            </p:cNvPr>
            <p:cNvSpPr txBox="1">
              <a:spLocks/>
            </p:cNvSpPr>
            <p:nvPr/>
          </p:nvSpPr>
          <p:spPr>
            <a:xfrm>
              <a:off x="1270277" y="1256410"/>
              <a:ext cx="1457961" cy="13142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a:ln>
                    <a:noFill/>
                  </a:ln>
                  <a:solidFill>
                    <a:schemeClr val="accent5">
                      <a:lumMod val="60000"/>
                      <a:lumOff val="40000"/>
                    </a:schemeClr>
                  </a:solidFill>
                  <a:effectLst/>
                  <a:uLnTx/>
                  <a:uFillTx/>
                  <a:latin typeface="+mj-lt"/>
                  <a:ea typeface="+mn-ea"/>
                  <a:cs typeface="+mn-cs"/>
                </a:rPr>
                <a:t>Price Gap Analysis</a:t>
              </a:r>
            </a:p>
          </p:txBody>
        </p:sp>
        <p:sp>
          <p:nvSpPr>
            <p:cNvPr id="88" name="Text Placeholder 3">
              <a:extLst>
                <a:ext uri="{FF2B5EF4-FFF2-40B4-BE49-F238E27FC236}">
                  <a16:creationId xmlns:a16="http://schemas.microsoft.com/office/drawing/2014/main" id="{272BB756-6E9A-4764-A262-12B24D8D89F9}"/>
                </a:ext>
              </a:extLst>
            </p:cNvPr>
            <p:cNvSpPr txBox="1">
              <a:spLocks/>
            </p:cNvSpPr>
            <p:nvPr/>
          </p:nvSpPr>
          <p:spPr>
            <a:xfrm>
              <a:off x="1270278" y="1418801"/>
              <a:ext cx="3753438" cy="19713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50" dirty="0">
                  <a:solidFill>
                    <a:schemeClr val="bg1">
                      <a:lumMod val="50000"/>
                    </a:schemeClr>
                  </a:solidFill>
                </a:rPr>
                <a:t>Determine the optimal price gap between two products to maintain the existing volume and revenue share</a:t>
              </a:r>
            </a:p>
          </p:txBody>
        </p:sp>
      </p:grpSp>
      <p:sp>
        <p:nvSpPr>
          <p:cNvPr id="89" name="Freeform 45">
            <a:extLst>
              <a:ext uri="{FF2B5EF4-FFF2-40B4-BE49-F238E27FC236}">
                <a16:creationId xmlns:a16="http://schemas.microsoft.com/office/drawing/2014/main" id="{C6DE3782-BDF2-4B88-938F-EF0146E643A0}"/>
              </a:ext>
            </a:extLst>
          </p:cNvPr>
          <p:cNvSpPr>
            <a:spLocks noEditPoints="1"/>
          </p:cNvSpPr>
          <p:nvPr/>
        </p:nvSpPr>
        <p:spPr bwMode="auto">
          <a:xfrm>
            <a:off x="6318325" y="364600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p>
        </p:txBody>
      </p:sp>
      <p:sp>
        <p:nvSpPr>
          <p:cNvPr id="90" name="Freeform 45">
            <a:extLst>
              <a:ext uri="{FF2B5EF4-FFF2-40B4-BE49-F238E27FC236}">
                <a16:creationId xmlns:a16="http://schemas.microsoft.com/office/drawing/2014/main" id="{451686EA-1653-48EC-91FC-8CD33C675E9D}"/>
              </a:ext>
            </a:extLst>
          </p:cNvPr>
          <p:cNvSpPr>
            <a:spLocks noEditPoints="1"/>
          </p:cNvSpPr>
          <p:nvPr/>
        </p:nvSpPr>
        <p:spPr bwMode="auto">
          <a:xfrm>
            <a:off x="6320192" y="219158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p>
        </p:txBody>
      </p:sp>
      <p:sp>
        <p:nvSpPr>
          <p:cNvPr id="91" name="Freeform 45">
            <a:extLst>
              <a:ext uri="{FF2B5EF4-FFF2-40B4-BE49-F238E27FC236}">
                <a16:creationId xmlns:a16="http://schemas.microsoft.com/office/drawing/2014/main" id="{A3286105-008D-426D-A940-78B7D84390AB}"/>
              </a:ext>
            </a:extLst>
          </p:cNvPr>
          <p:cNvSpPr>
            <a:spLocks noEditPoints="1"/>
          </p:cNvSpPr>
          <p:nvPr/>
        </p:nvSpPr>
        <p:spPr bwMode="auto">
          <a:xfrm>
            <a:off x="6318328" y="438443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p>
        </p:txBody>
      </p:sp>
      <p:sp>
        <p:nvSpPr>
          <p:cNvPr id="92" name="Freeform 45">
            <a:extLst>
              <a:ext uri="{FF2B5EF4-FFF2-40B4-BE49-F238E27FC236}">
                <a16:creationId xmlns:a16="http://schemas.microsoft.com/office/drawing/2014/main" id="{91287817-03B8-46C8-B6EA-A8489241FA04}"/>
              </a:ext>
            </a:extLst>
          </p:cNvPr>
          <p:cNvSpPr>
            <a:spLocks noEditPoints="1"/>
          </p:cNvSpPr>
          <p:nvPr/>
        </p:nvSpPr>
        <p:spPr bwMode="auto">
          <a:xfrm>
            <a:off x="6318328" y="294482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000" dirty="0"/>
          </a:p>
        </p:txBody>
      </p:sp>
      <p:grpSp>
        <p:nvGrpSpPr>
          <p:cNvPr id="93" name="Group 46">
            <a:extLst>
              <a:ext uri="{FF2B5EF4-FFF2-40B4-BE49-F238E27FC236}">
                <a16:creationId xmlns:a16="http://schemas.microsoft.com/office/drawing/2014/main" id="{1872BCDA-D699-4FFE-A7F2-F5AE2A701305}"/>
              </a:ext>
            </a:extLst>
          </p:cNvPr>
          <p:cNvGrpSpPr/>
          <p:nvPr/>
        </p:nvGrpSpPr>
        <p:grpSpPr>
          <a:xfrm>
            <a:off x="6725865" y="2065705"/>
            <a:ext cx="3874444" cy="591127"/>
            <a:chOff x="1270277" y="1256410"/>
            <a:chExt cx="3753439" cy="358235"/>
          </a:xfrm>
        </p:grpSpPr>
        <p:sp>
          <p:nvSpPr>
            <p:cNvPr id="94" name="Text Placeholder 3">
              <a:extLst>
                <a:ext uri="{FF2B5EF4-FFF2-40B4-BE49-F238E27FC236}">
                  <a16:creationId xmlns:a16="http://schemas.microsoft.com/office/drawing/2014/main" id="{51BD8153-D3F4-49DA-A0DE-2AD78018A1DA}"/>
                </a:ext>
              </a:extLst>
            </p:cNvPr>
            <p:cNvSpPr txBox="1">
              <a:spLocks/>
            </p:cNvSpPr>
            <p:nvPr/>
          </p:nvSpPr>
          <p:spPr>
            <a:xfrm>
              <a:off x="1270277" y="1256410"/>
              <a:ext cx="2099573" cy="13056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a:ln>
                    <a:noFill/>
                  </a:ln>
                  <a:solidFill>
                    <a:schemeClr val="accent2"/>
                  </a:solidFill>
                  <a:effectLst/>
                  <a:uLnTx/>
                  <a:uFillTx/>
                  <a:latin typeface="+mj-lt"/>
                  <a:ea typeface="+mn-ea"/>
                  <a:cs typeface="+mn-cs"/>
                </a:rPr>
                <a:t>Performance Measurement</a:t>
              </a:r>
            </a:p>
          </p:txBody>
        </p:sp>
        <p:sp>
          <p:nvSpPr>
            <p:cNvPr id="95" name="Text Placeholder 3">
              <a:extLst>
                <a:ext uri="{FF2B5EF4-FFF2-40B4-BE49-F238E27FC236}">
                  <a16:creationId xmlns:a16="http://schemas.microsoft.com/office/drawing/2014/main" id="{A63DC8CB-57D3-4901-8E90-A17476EBDC57}"/>
                </a:ext>
              </a:extLst>
            </p:cNvPr>
            <p:cNvSpPr txBox="1">
              <a:spLocks/>
            </p:cNvSpPr>
            <p:nvPr/>
          </p:nvSpPr>
          <p:spPr>
            <a:xfrm>
              <a:off x="1270278" y="1418801"/>
              <a:ext cx="3753438" cy="1958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050" dirty="0">
                  <a:solidFill>
                    <a:schemeClr val="tx1">
                      <a:lumMod val="50000"/>
                      <a:lumOff val="50000"/>
                    </a:schemeClr>
                  </a:solidFill>
                </a:rPr>
                <a:t>Gauge the performance of products with respect to the pricing and execution changes</a:t>
              </a:r>
            </a:p>
          </p:txBody>
        </p:sp>
      </p:grpSp>
      <p:grpSp>
        <p:nvGrpSpPr>
          <p:cNvPr id="96" name="Group 49">
            <a:extLst>
              <a:ext uri="{FF2B5EF4-FFF2-40B4-BE49-F238E27FC236}">
                <a16:creationId xmlns:a16="http://schemas.microsoft.com/office/drawing/2014/main" id="{299DFD56-B4F4-49FB-B882-737C41CB505C}"/>
              </a:ext>
            </a:extLst>
          </p:cNvPr>
          <p:cNvGrpSpPr/>
          <p:nvPr/>
        </p:nvGrpSpPr>
        <p:grpSpPr>
          <a:xfrm>
            <a:off x="6724001" y="4262195"/>
            <a:ext cx="3874442" cy="950276"/>
            <a:chOff x="1270277" y="1256410"/>
            <a:chExt cx="3753438" cy="456545"/>
          </a:xfrm>
        </p:grpSpPr>
        <p:sp>
          <p:nvSpPr>
            <p:cNvPr id="97" name="Text Placeholder 3">
              <a:extLst>
                <a:ext uri="{FF2B5EF4-FFF2-40B4-BE49-F238E27FC236}">
                  <a16:creationId xmlns:a16="http://schemas.microsoft.com/office/drawing/2014/main" id="{C1850A90-C139-4E83-9E5B-B6A7519F6B2E}"/>
                </a:ext>
              </a:extLst>
            </p:cNvPr>
            <p:cNvSpPr txBox="1">
              <a:spLocks/>
            </p:cNvSpPr>
            <p:nvPr/>
          </p:nvSpPr>
          <p:spPr>
            <a:xfrm>
              <a:off x="1270277" y="1256410"/>
              <a:ext cx="1225270" cy="10350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solidFill>
                    <a:schemeClr val="accent3"/>
                  </a:solidFill>
                  <a:latin typeface="+mj-lt"/>
                </a:rPr>
                <a:t>Pricing Strategy</a:t>
              </a:r>
              <a:endParaRPr kumimoji="0" lang="en-US" i="0" u="none" strike="noStrike" kern="1200" cap="none" spc="0" normalizeH="0" baseline="0" noProof="0" dirty="0">
                <a:ln>
                  <a:noFill/>
                </a:ln>
                <a:solidFill>
                  <a:schemeClr val="accent3"/>
                </a:solidFill>
                <a:effectLst/>
                <a:uLnTx/>
                <a:uFillTx/>
                <a:latin typeface="+mj-lt"/>
                <a:ea typeface="+mn-ea"/>
                <a:cs typeface="+mn-cs"/>
              </a:endParaRPr>
            </a:p>
          </p:txBody>
        </p:sp>
        <p:sp>
          <p:nvSpPr>
            <p:cNvPr id="98" name="Text Placeholder 3">
              <a:extLst>
                <a:ext uri="{FF2B5EF4-FFF2-40B4-BE49-F238E27FC236}">
                  <a16:creationId xmlns:a16="http://schemas.microsoft.com/office/drawing/2014/main" id="{4C891E2F-7421-4685-8B3E-4F79B8E2D85D}"/>
                </a:ext>
              </a:extLst>
            </p:cNvPr>
            <p:cNvSpPr txBox="1">
              <a:spLocks/>
            </p:cNvSpPr>
            <p:nvPr/>
          </p:nvSpPr>
          <p:spPr>
            <a:xfrm>
              <a:off x="1270277" y="1386910"/>
              <a:ext cx="3753438" cy="32604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a:spcBef>
                  <a:spcPct val="20000"/>
                </a:spcBef>
                <a:buFont typeface="Arial" panose="020B0604020202020204" pitchFamily="34" charset="0"/>
                <a:buChar char="•"/>
                <a:defRPr/>
              </a:pPr>
              <a:r>
                <a:rPr lang="en-US" sz="1050" dirty="0">
                  <a:solidFill>
                    <a:schemeClr val="tx1">
                      <a:lumMod val="50000"/>
                      <a:lumOff val="50000"/>
                    </a:schemeClr>
                  </a:solidFill>
                </a:rPr>
                <a:t>Determine the prices for products at suggested price gap that would help maximize the volume and revenue</a:t>
              </a:r>
            </a:p>
            <a:p>
              <a:pPr marL="171450" lvl="0" indent="-171450" algn="l">
                <a:spcBef>
                  <a:spcPct val="20000"/>
                </a:spcBef>
                <a:buFont typeface="Arial" panose="020B0604020202020204" pitchFamily="34" charset="0"/>
                <a:buChar char="•"/>
                <a:defRPr/>
              </a:pPr>
              <a:r>
                <a:rPr lang="en-US" sz="1050" dirty="0">
                  <a:solidFill>
                    <a:schemeClr val="tx1">
                      <a:lumMod val="50000"/>
                      <a:lumOff val="50000"/>
                    </a:schemeClr>
                  </a:solidFill>
                </a:rPr>
                <a:t>Determine the cannibalization behavior of products when there is price change in the market</a:t>
              </a:r>
            </a:p>
          </p:txBody>
        </p:sp>
      </p:grpSp>
      <p:grpSp>
        <p:nvGrpSpPr>
          <p:cNvPr id="99" name="Group 52">
            <a:extLst>
              <a:ext uri="{FF2B5EF4-FFF2-40B4-BE49-F238E27FC236}">
                <a16:creationId xmlns:a16="http://schemas.microsoft.com/office/drawing/2014/main" id="{EA9872A9-FC86-418E-8AAD-0AE88712FF27}"/>
              </a:ext>
            </a:extLst>
          </p:cNvPr>
          <p:cNvGrpSpPr/>
          <p:nvPr/>
        </p:nvGrpSpPr>
        <p:grpSpPr>
          <a:xfrm>
            <a:off x="6724001" y="2785622"/>
            <a:ext cx="3874442" cy="576750"/>
            <a:chOff x="1270277" y="1256410"/>
            <a:chExt cx="3753439" cy="369339"/>
          </a:xfrm>
        </p:grpSpPr>
        <p:sp>
          <p:nvSpPr>
            <p:cNvPr id="100" name="Text Placeholder 3">
              <a:extLst>
                <a:ext uri="{FF2B5EF4-FFF2-40B4-BE49-F238E27FC236}">
                  <a16:creationId xmlns:a16="http://schemas.microsoft.com/office/drawing/2014/main" id="{2611D74E-5B9A-42E2-9BC9-F7B7BBA7E128}"/>
                </a:ext>
              </a:extLst>
            </p:cNvPr>
            <p:cNvSpPr txBox="1">
              <a:spLocks/>
            </p:cNvSpPr>
            <p:nvPr/>
          </p:nvSpPr>
          <p:spPr>
            <a:xfrm>
              <a:off x="1270277" y="1256410"/>
              <a:ext cx="1456657" cy="1379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a:ln>
                    <a:noFill/>
                  </a:ln>
                  <a:solidFill>
                    <a:schemeClr val="accent4"/>
                  </a:solidFill>
                  <a:effectLst/>
                  <a:uLnTx/>
                  <a:uFillTx/>
                  <a:latin typeface="+mj-lt"/>
                  <a:ea typeface="+mn-ea"/>
                  <a:cs typeface="+mn-cs"/>
                </a:rPr>
                <a:t>Execution Strategy</a:t>
              </a:r>
            </a:p>
          </p:txBody>
        </p:sp>
        <p:sp>
          <p:nvSpPr>
            <p:cNvPr id="101" name="Text Placeholder 3">
              <a:extLst>
                <a:ext uri="{FF2B5EF4-FFF2-40B4-BE49-F238E27FC236}">
                  <a16:creationId xmlns:a16="http://schemas.microsoft.com/office/drawing/2014/main" id="{2640F3F6-6B18-4486-AB8B-A15E3A81E816}"/>
                </a:ext>
              </a:extLst>
            </p:cNvPr>
            <p:cNvSpPr txBox="1">
              <a:spLocks/>
            </p:cNvSpPr>
            <p:nvPr/>
          </p:nvSpPr>
          <p:spPr>
            <a:xfrm>
              <a:off x="1270278" y="1418801"/>
              <a:ext cx="3753438" cy="20694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en-US" sz="1050" dirty="0">
                  <a:solidFill>
                    <a:schemeClr val="tx1">
                      <a:lumMod val="50000"/>
                      <a:lumOff val="50000"/>
                    </a:schemeClr>
                  </a:solidFill>
                </a:rPr>
                <a:t>Analyze and align the execution decisions with the pricing strategy</a:t>
              </a:r>
            </a:p>
          </p:txBody>
        </p:sp>
      </p:grpSp>
      <p:grpSp>
        <p:nvGrpSpPr>
          <p:cNvPr id="15" name="Group 14">
            <a:extLst>
              <a:ext uri="{FF2B5EF4-FFF2-40B4-BE49-F238E27FC236}">
                <a16:creationId xmlns:a16="http://schemas.microsoft.com/office/drawing/2014/main" id="{910E696F-CFF0-4A22-B354-2EA0D851366C}"/>
              </a:ext>
            </a:extLst>
          </p:cNvPr>
          <p:cNvGrpSpPr/>
          <p:nvPr/>
        </p:nvGrpSpPr>
        <p:grpSpPr>
          <a:xfrm>
            <a:off x="2606583" y="3713160"/>
            <a:ext cx="1549596" cy="1432380"/>
            <a:chOff x="2606583" y="3713160"/>
            <a:chExt cx="1549596" cy="1432380"/>
          </a:xfrm>
        </p:grpSpPr>
        <p:grpSp>
          <p:nvGrpSpPr>
            <p:cNvPr id="68" name="Group 50">
              <a:extLst>
                <a:ext uri="{FF2B5EF4-FFF2-40B4-BE49-F238E27FC236}">
                  <a16:creationId xmlns:a16="http://schemas.microsoft.com/office/drawing/2014/main" id="{2B285736-55FD-4E52-B812-E0388B618564}"/>
                </a:ext>
              </a:extLst>
            </p:cNvPr>
            <p:cNvGrpSpPr/>
            <p:nvPr/>
          </p:nvGrpSpPr>
          <p:grpSpPr>
            <a:xfrm flipH="1">
              <a:off x="2606583" y="3713160"/>
              <a:ext cx="1549596" cy="1432380"/>
              <a:chOff x="7162800" y="2897630"/>
              <a:chExt cx="1318260" cy="1647825"/>
            </a:xfrm>
          </p:grpSpPr>
          <p:sp>
            <p:nvSpPr>
              <p:cNvPr id="70" name="Rectangle 69">
                <a:extLst>
                  <a:ext uri="{FF2B5EF4-FFF2-40B4-BE49-F238E27FC236}">
                    <a16:creationId xmlns:a16="http://schemas.microsoft.com/office/drawing/2014/main" id="{40BA839C-F280-4139-859F-9B9906490477}"/>
                  </a:ext>
                </a:extLst>
              </p:cNvPr>
              <p:cNvSpPr/>
              <p:nvPr/>
            </p:nvSpPr>
            <p:spPr>
              <a:xfrm>
                <a:off x="7162800" y="2897630"/>
                <a:ext cx="1219200" cy="16478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1" name="Rectangle 70">
                <a:extLst>
                  <a:ext uri="{FF2B5EF4-FFF2-40B4-BE49-F238E27FC236}">
                    <a16:creationId xmlns:a16="http://schemas.microsoft.com/office/drawing/2014/main" id="{5431E55B-5579-48D3-A651-5A16867EE9FD}"/>
                  </a:ext>
                </a:extLst>
              </p:cNvPr>
              <p:cNvSpPr/>
              <p:nvPr/>
            </p:nvSpPr>
            <p:spPr>
              <a:xfrm>
                <a:off x="7261860" y="2897630"/>
                <a:ext cx="1219200" cy="1647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4" name="Graphic 3" descr="Bar graph with upward trend">
              <a:extLst>
                <a:ext uri="{FF2B5EF4-FFF2-40B4-BE49-F238E27FC236}">
                  <a16:creationId xmlns:a16="http://schemas.microsoft.com/office/drawing/2014/main" id="{3DB88D8F-0E0C-4ABA-943C-5607D16C0F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0465" y="4114594"/>
              <a:ext cx="726091" cy="726091"/>
            </a:xfrm>
            <a:prstGeom prst="rect">
              <a:avLst/>
            </a:prstGeom>
          </p:spPr>
        </p:pic>
      </p:grpSp>
      <p:grpSp>
        <p:nvGrpSpPr>
          <p:cNvPr id="16" name="Group 15">
            <a:extLst>
              <a:ext uri="{FF2B5EF4-FFF2-40B4-BE49-F238E27FC236}">
                <a16:creationId xmlns:a16="http://schemas.microsoft.com/office/drawing/2014/main" id="{B7264BE3-C488-4D4A-A032-5B687F83D50C}"/>
              </a:ext>
            </a:extLst>
          </p:cNvPr>
          <p:cNvGrpSpPr/>
          <p:nvPr/>
        </p:nvGrpSpPr>
        <p:grpSpPr>
          <a:xfrm>
            <a:off x="4231923" y="3713160"/>
            <a:ext cx="1507863" cy="1432087"/>
            <a:chOff x="4231923" y="3713160"/>
            <a:chExt cx="1507863" cy="1432087"/>
          </a:xfrm>
        </p:grpSpPr>
        <p:grpSp>
          <p:nvGrpSpPr>
            <p:cNvPr id="80" name="Group 18">
              <a:extLst>
                <a:ext uri="{FF2B5EF4-FFF2-40B4-BE49-F238E27FC236}">
                  <a16:creationId xmlns:a16="http://schemas.microsoft.com/office/drawing/2014/main" id="{E62D8945-8322-4955-BA3E-2A62583680C3}"/>
                </a:ext>
              </a:extLst>
            </p:cNvPr>
            <p:cNvGrpSpPr/>
            <p:nvPr/>
          </p:nvGrpSpPr>
          <p:grpSpPr>
            <a:xfrm>
              <a:off x="4231923" y="3713160"/>
              <a:ext cx="1507863" cy="1432087"/>
              <a:chOff x="7162800" y="2897630"/>
              <a:chExt cx="1318260" cy="1647825"/>
            </a:xfrm>
          </p:grpSpPr>
          <p:sp>
            <p:nvSpPr>
              <p:cNvPr id="82" name="Rectangle 81">
                <a:extLst>
                  <a:ext uri="{FF2B5EF4-FFF2-40B4-BE49-F238E27FC236}">
                    <a16:creationId xmlns:a16="http://schemas.microsoft.com/office/drawing/2014/main" id="{BD3E683B-6F32-4C25-B00E-2EB92244177C}"/>
                  </a:ext>
                </a:extLst>
              </p:cNvPr>
              <p:cNvSpPr/>
              <p:nvPr/>
            </p:nvSpPr>
            <p:spPr>
              <a:xfrm>
                <a:off x="7162800" y="2897630"/>
                <a:ext cx="1219200" cy="164782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3" name="Rectangle 82">
                <a:extLst>
                  <a:ext uri="{FF2B5EF4-FFF2-40B4-BE49-F238E27FC236}">
                    <a16:creationId xmlns:a16="http://schemas.microsoft.com/office/drawing/2014/main" id="{DA7453AE-DDA5-4220-A0AC-942150D355C6}"/>
                  </a:ext>
                </a:extLst>
              </p:cNvPr>
              <p:cNvSpPr/>
              <p:nvPr/>
            </p:nvSpPr>
            <p:spPr>
              <a:xfrm>
                <a:off x="7261860" y="2897630"/>
                <a:ext cx="1219200" cy="16478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6" name="Graphic 5" descr="User network">
              <a:extLst>
                <a:ext uri="{FF2B5EF4-FFF2-40B4-BE49-F238E27FC236}">
                  <a16:creationId xmlns:a16="http://schemas.microsoft.com/office/drawing/2014/main" id="{80530B8A-E745-4A58-B87E-1D2E57BC3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4870" y="4058797"/>
              <a:ext cx="740812" cy="740812"/>
            </a:xfrm>
            <a:prstGeom prst="rect">
              <a:avLst/>
            </a:prstGeom>
          </p:spPr>
        </p:pic>
      </p:grpSp>
      <p:grpSp>
        <p:nvGrpSpPr>
          <p:cNvPr id="13" name="Group 12">
            <a:extLst>
              <a:ext uri="{FF2B5EF4-FFF2-40B4-BE49-F238E27FC236}">
                <a16:creationId xmlns:a16="http://schemas.microsoft.com/office/drawing/2014/main" id="{7268F5B9-FC3A-49B5-BCCD-CC57725D4E5C}"/>
              </a:ext>
            </a:extLst>
          </p:cNvPr>
          <p:cNvGrpSpPr/>
          <p:nvPr/>
        </p:nvGrpSpPr>
        <p:grpSpPr>
          <a:xfrm>
            <a:off x="2663523" y="2113790"/>
            <a:ext cx="1484648" cy="1432086"/>
            <a:chOff x="2663523" y="2113790"/>
            <a:chExt cx="1484648" cy="1432086"/>
          </a:xfrm>
        </p:grpSpPr>
        <p:grpSp>
          <p:nvGrpSpPr>
            <p:cNvPr id="63" name="Group 49">
              <a:extLst>
                <a:ext uri="{FF2B5EF4-FFF2-40B4-BE49-F238E27FC236}">
                  <a16:creationId xmlns:a16="http://schemas.microsoft.com/office/drawing/2014/main" id="{7EE2E732-0937-4B95-A4C7-3A22E856D36E}"/>
                </a:ext>
              </a:extLst>
            </p:cNvPr>
            <p:cNvGrpSpPr/>
            <p:nvPr/>
          </p:nvGrpSpPr>
          <p:grpSpPr>
            <a:xfrm flipH="1">
              <a:off x="2663523" y="2113790"/>
              <a:ext cx="1484648" cy="1432086"/>
              <a:chOff x="7162800" y="1192655"/>
              <a:chExt cx="1318260" cy="1628775"/>
            </a:xfrm>
          </p:grpSpPr>
          <p:sp>
            <p:nvSpPr>
              <p:cNvPr id="65" name="Rectangle 64">
                <a:extLst>
                  <a:ext uri="{FF2B5EF4-FFF2-40B4-BE49-F238E27FC236}">
                    <a16:creationId xmlns:a16="http://schemas.microsoft.com/office/drawing/2014/main" id="{780D498D-A988-4F7E-AA2F-DD04DE2A1645}"/>
                  </a:ext>
                </a:extLst>
              </p:cNvPr>
              <p:cNvSpPr/>
              <p:nvPr/>
            </p:nvSpPr>
            <p:spPr>
              <a:xfrm>
                <a:off x="7162800" y="1192655"/>
                <a:ext cx="1219200" cy="16287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6" name="Rectangle 65">
                <a:extLst>
                  <a:ext uri="{FF2B5EF4-FFF2-40B4-BE49-F238E27FC236}">
                    <a16:creationId xmlns:a16="http://schemas.microsoft.com/office/drawing/2014/main" id="{05B2E25D-E6C7-4BF0-8837-C87724E3B073}"/>
                  </a:ext>
                </a:extLst>
              </p:cNvPr>
              <p:cNvSpPr/>
              <p:nvPr/>
            </p:nvSpPr>
            <p:spPr>
              <a:xfrm>
                <a:off x="7261860" y="1192655"/>
                <a:ext cx="1219200" cy="16287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2" name="Graphic 11" descr="Money">
              <a:extLst>
                <a:ext uri="{FF2B5EF4-FFF2-40B4-BE49-F238E27FC236}">
                  <a16:creationId xmlns:a16="http://schemas.microsoft.com/office/drawing/2014/main" id="{CBECF1B5-F91E-4A2A-8B74-5FB602F705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67994" y="2450185"/>
              <a:ext cx="828380" cy="828380"/>
            </a:xfrm>
            <a:prstGeom prst="rect">
              <a:avLst/>
            </a:prstGeom>
          </p:spPr>
        </p:pic>
      </p:grpSp>
      <p:grpSp>
        <p:nvGrpSpPr>
          <p:cNvPr id="19" name="Group 18">
            <a:extLst>
              <a:ext uri="{FF2B5EF4-FFF2-40B4-BE49-F238E27FC236}">
                <a16:creationId xmlns:a16="http://schemas.microsoft.com/office/drawing/2014/main" id="{4D38252F-4C28-4DD6-A92B-F70027DA4A04}"/>
              </a:ext>
            </a:extLst>
          </p:cNvPr>
          <p:cNvGrpSpPr/>
          <p:nvPr/>
        </p:nvGrpSpPr>
        <p:grpSpPr>
          <a:xfrm>
            <a:off x="4242877" y="2140154"/>
            <a:ext cx="1485892" cy="1432086"/>
            <a:chOff x="4242877" y="2140154"/>
            <a:chExt cx="1485892" cy="1432086"/>
          </a:xfrm>
        </p:grpSpPr>
        <p:grpSp>
          <p:nvGrpSpPr>
            <p:cNvPr id="73" name="Group 72">
              <a:extLst>
                <a:ext uri="{FF2B5EF4-FFF2-40B4-BE49-F238E27FC236}">
                  <a16:creationId xmlns:a16="http://schemas.microsoft.com/office/drawing/2014/main" id="{A8E06C36-05F9-4E46-807D-01DE1CF07CB6}"/>
                </a:ext>
              </a:extLst>
            </p:cNvPr>
            <p:cNvGrpSpPr/>
            <p:nvPr/>
          </p:nvGrpSpPr>
          <p:grpSpPr>
            <a:xfrm>
              <a:off x="4242877" y="2140154"/>
              <a:ext cx="1485892" cy="1432086"/>
              <a:chOff x="7162800" y="2897630"/>
              <a:chExt cx="1318260" cy="1647825"/>
            </a:xfrm>
          </p:grpSpPr>
          <p:sp>
            <p:nvSpPr>
              <p:cNvPr id="77" name="Rectangle 76">
                <a:extLst>
                  <a:ext uri="{FF2B5EF4-FFF2-40B4-BE49-F238E27FC236}">
                    <a16:creationId xmlns:a16="http://schemas.microsoft.com/office/drawing/2014/main" id="{5529BBA7-00A9-487A-8CCE-C5AF1DE3730E}"/>
                  </a:ext>
                </a:extLst>
              </p:cNvPr>
              <p:cNvSpPr/>
              <p:nvPr/>
            </p:nvSpPr>
            <p:spPr>
              <a:xfrm>
                <a:off x="7162800" y="2897630"/>
                <a:ext cx="1219200" cy="16478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8" name="Rectangle 77">
                <a:extLst>
                  <a:ext uri="{FF2B5EF4-FFF2-40B4-BE49-F238E27FC236}">
                    <a16:creationId xmlns:a16="http://schemas.microsoft.com/office/drawing/2014/main" id="{64C1EEEC-31EC-4A85-BA01-0C7FABE98DB9}"/>
                  </a:ext>
                </a:extLst>
              </p:cNvPr>
              <p:cNvSpPr/>
              <p:nvPr/>
            </p:nvSpPr>
            <p:spPr>
              <a:xfrm>
                <a:off x="7261860" y="2897630"/>
                <a:ext cx="1219200" cy="1647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8" name="Graphic 17" descr="Atom">
              <a:extLst>
                <a:ext uri="{FF2B5EF4-FFF2-40B4-BE49-F238E27FC236}">
                  <a16:creationId xmlns:a16="http://schemas.microsoft.com/office/drawing/2014/main" id="{5E50ECDE-CEB5-4322-816A-0340424B71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9558" y="2450185"/>
              <a:ext cx="835560" cy="835560"/>
            </a:xfrm>
            <a:prstGeom prst="rect">
              <a:avLst/>
            </a:prstGeom>
          </p:spPr>
        </p:pic>
      </p:grpSp>
    </p:spTree>
    <p:extLst>
      <p:ext uri="{BB962C8B-B14F-4D97-AF65-F5344CB8AC3E}">
        <p14:creationId xmlns:p14="http://schemas.microsoft.com/office/powerpoint/2010/main" val="277347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slide(fromBottom)">
                                      <p:cBhvr>
                                        <p:cTn id="7" dur="250"/>
                                        <p:tgtEl>
                                          <p:spTgt spid="85"/>
                                        </p:tgtEl>
                                      </p:cBhvr>
                                    </p:animEffect>
                                  </p:childTnLst>
                                </p:cTn>
                              </p:par>
                            </p:childTnLst>
                          </p:cTn>
                        </p:par>
                        <p:par>
                          <p:cTn id="8" fill="hold">
                            <p:stCondLst>
                              <p:cond delay="250"/>
                            </p:stCondLst>
                            <p:childTnLst>
                              <p:par>
                                <p:cTn id="9" presetID="12" presetClass="entr" presetSubtype="8"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slide(fromLeft)">
                                      <p:cBhvr>
                                        <p:cTn id="11" dur="250"/>
                                        <p:tgtEl>
                                          <p:spTgt spid="84"/>
                                        </p:tgtEl>
                                      </p:cBhvr>
                                    </p:animEffect>
                                  </p:childTnLst>
                                </p:cTn>
                              </p:par>
                            </p:childTnLst>
                          </p:cTn>
                        </p:par>
                        <p:par>
                          <p:cTn id="12" fill="hold">
                            <p:stCondLst>
                              <p:cond delay="5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1+#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350" fill="hold"/>
                                        <p:tgtEl>
                                          <p:spTgt spid="15"/>
                                        </p:tgtEl>
                                        <p:attrNameLst>
                                          <p:attrName>ppt_w</p:attrName>
                                        </p:attrNameLst>
                                      </p:cBhvr>
                                      <p:tavLst>
                                        <p:tav tm="0">
                                          <p:val>
                                            <p:fltVal val="0"/>
                                          </p:val>
                                        </p:tav>
                                        <p:tav tm="100000">
                                          <p:val>
                                            <p:strVal val="#ppt_w"/>
                                          </p:val>
                                        </p:tav>
                                      </p:tavLst>
                                    </p:anim>
                                    <p:anim calcmode="lin" valueType="num">
                                      <p:cBhvr>
                                        <p:cTn id="21" dur="350" fill="hold"/>
                                        <p:tgtEl>
                                          <p:spTgt spid="15"/>
                                        </p:tgtEl>
                                        <p:attrNameLst>
                                          <p:attrName>ppt_h</p:attrName>
                                        </p:attrNameLst>
                                      </p:cBhvr>
                                      <p:tavLst>
                                        <p:tav tm="0">
                                          <p:val>
                                            <p:fltVal val="0"/>
                                          </p:val>
                                        </p:tav>
                                        <p:tav tm="100000">
                                          <p:val>
                                            <p:strVal val="#ppt_h"/>
                                          </p:val>
                                        </p:tav>
                                      </p:tavLst>
                                    </p:anim>
                                    <p:animEffect transition="in" filter="fade">
                                      <p:cBhvr>
                                        <p:cTn id="22" dur="350"/>
                                        <p:tgtEl>
                                          <p:spTgt spid="15"/>
                                        </p:tgtEl>
                                      </p:cBhvr>
                                    </p:animEffect>
                                  </p:childTnLst>
                                </p:cTn>
                              </p:par>
                            </p:childTnLst>
                          </p:cTn>
                        </p:par>
                        <p:par>
                          <p:cTn id="23" fill="hold">
                            <p:stCondLst>
                              <p:cond delay="1350"/>
                            </p:stCondLst>
                            <p:childTnLst>
                              <p:par>
                                <p:cTn id="24" presetID="53" presetClass="entr" presetSubtype="16"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350" fill="hold"/>
                                        <p:tgtEl>
                                          <p:spTgt spid="16"/>
                                        </p:tgtEl>
                                        <p:attrNameLst>
                                          <p:attrName>ppt_w</p:attrName>
                                        </p:attrNameLst>
                                      </p:cBhvr>
                                      <p:tavLst>
                                        <p:tav tm="0">
                                          <p:val>
                                            <p:fltVal val="0"/>
                                          </p:val>
                                        </p:tav>
                                        <p:tav tm="100000">
                                          <p:val>
                                            <p:strVal val="#ppt_w"/>
                                          </p:val>
                                        </p:tav>
                                      </p:tavLst>
                                    </p:anim>
                                    <p:anim calcmode="lin" valueType="num">
                                      <p:cBhvr>
                                        <p:cTn id="27" dur="350" fill="hold"/>
                                        <p:tgtEl>
                                          <p:spTgt spid="16"/>
                                        </p:tgtEl>
                                        <p:attrNameLst>
                                          <p:attrName>ppt_h</p:attrName>
                                        </p:attrNameLst>
                                      </p:cBhvr>
                                      <p:tavLst>
                                        <p:tav tm="0">
                                          <p:val>
                                            <p:fltVal val="0"/>
                                          </p:val>
                                        </p:tav>
                                        <p:tav tm="100000">
                                          <p:val>
                                            <p:strVal val="#ppt_h"/>
                                          </p:val>
                                        </p:tav>
                                      </p:tavLst>
                                    </p:anim>
                                    <p:animEffect transition="in" filter="fade">
                                      <p:cBhvr>
                                        <p:cTn id="28" dur="350"/>
                                        <p:tgtEl>
                                          <p:spTgt spid="16"/>
                                        </p:tgtEl>
                                      </p:cBhvr>
                                    </p:animEffect>
                                  </p:childTnLst>
                                </p:cTn>
                              </p:par>
                            </p:childTnLst>
                          </p:cTn>
                        </p:par>
                        <p:par>
                          <p:cTn id="29" fill="hold">
                            <p:stCondLst>
                              <p:cond delay="1700"/>
                            </p:stCondLst>
                            <p:childTnLst>
                              <p:par>
                                <p:cTn id="30" presetID="53" presetClass="entr" presetSubtype="16"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50" fill="hold"/>
                                        <p:tgtEl>
                                          <p:spTgt spid="13"/>
                                        </p:tgtEl>
                                        <p:attrNameLst>
                                          <p:attrName>ppt_w</p:attrName>
                                        </p:attrNameLst>
                                      </p:cBhvr>
                                      <p:tavLst>
                                        <p:tav tm="0">
                                          <p:val>
                                            <p:fltVal val="0"/>
                                          </p:val>
                                        </p:tav>
                                        <p:tav tm="100000">
                                          <p:val>
                                            <p:strVal val="#ppt_w"/>
                                          </p:val>
                                        </p:tav>
                                      </p:tavLst>
                                    </p:anim>
                                    <p:anim calcmode="lin" valueType="num">
                                      <p:cBhvr>
                                        <p:cTn id="33" dur="350" fill="hold"/>
                                        <p:tgtEl>
                                          <p:spTgt spid="13"/>
                                        </p:tgtEl>
                                        <p:attrNameLst>
                                          <p:attrName>ppt_h</p:attrName>
                                        </p:attrNameLst>
                                      </p:cBhvr>
                                      <p:tavLst>
                                        <p:tav tm="0">
                                          <p:val>
                                            <p:fltVal val="0"/>
                                          </p:val>
                                        </p:tav>
                                        <p:tav tm="100000">
                                          <p:val>
                                            <p:strVal val="#ppt_h"/>
                                          </p:val>
                                        </p:tav>
                                      </p:tavLst>
                                    </p:anim>
                                    <p:animEffect transition="in" filter="fade">
                                      <p:cBhvr>
                                        <p:cTn id="34" dur="350"/>
                                        <p:tgtEl>
                                          <p:spTgt spid="13"/>
                                        </p:tgtEl>
                                      </p:cBhvr>
                                    </p:animEffect>
                                  </p:childTnLst>
                                </p:cTn>
                              </p:par>
                            </p:childTnLst>
                          </p:cTn>
                        </p:par>
                        <p:par>
                          <p:cTn id="35" fill="hold">
                            <p:stCondLst>
                              <p:cond delay="2050"/>
                            </p:stCondLst>
                            <p:childTnLst>
                              <p:par>
                                <p:cTn id="36" presetID="53" presetClass="entr" presetSubtype="16"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350" fill="hold"/>
                                        <p:tgtEl>
                                          <p:spTgt spid="19"/>
                                        </p:tgtEl>
                                        <p:attrNameLst>
                                          <p:attrName>ppt_w</p:attrName>
                                        </p:attrNameLst>
                                      </p:cBhvr>
                                      <p:tavLst>
                                        <p:tav tm="0">
                                          <p:val>
                                            <p:fltVal val="0"/>
                                          </p:val>
                                        </p:tav>
                                        <p:tav tm="100000">
                                          <p:val>
                                            <p:strVal val="#ppt_w"/>
                                          </p:val>
                                        </p:tav>
                                      </p:tavLst>
                                    </p:anim>
                                    <p:anim calcmode="lin" valueType="num">
                                      <p:cBhvr>
                                        <p:cTn id="39" dur="350" fill="hold"/>
                                        <p:tgtEl>
                                          <p:spTgt spid="19"/>
                                        </p:tgtEl>
                                        <p:attrNameLst>
                                          <p:attrName>ppt_h</p:attrName>
                                        </p:attrNameLst>
                                      </p:cBhvr>
                                      <p:tavLst>
                                        <p:tav tm="0">
                                          <p:val>
                                            <p:fltVal val="0"/>
                                          </p:val>
                                        </p:tav>
                                        <p:tav tm="100000">
                                          <p:val>
                                            <p:strVal val="#ppt_h"/>
                                          </p:val>
                                        </p:tav>
                                      </p:tavLst>
                                    </p:anim>
                                    <p:animEffect transition="in" filter="fade">
                                      <p:cBhvr>
                                        <p:cTn id="40" dur="350"/>
                                        <p:tgtEl>
                                          <p:spTgt spid="19"/>
                                        </p:tgtEl>
                                      </p:cBhvr>
                                    </p:animEffect>
                                  </p:childTnLst>
                                </p:cTn>
                              </p:par>
                            </p:childTnLst>
                          </p:cTn>
                        </p:par>
                        <p:par>
                          <p:cTn id="41" fill="hold">
                            <p:stCondLst>
                              <p:cond delay="2400"/>
                            </p:stCondLst>
                            <p:childTnLst>
                              <p:par>
                                <p:cTn id="42" presetID="53" presetClass="entr" presetSubtype="0" fill="hold" grpId="0" nodeType="afterEffect">
                                  <p:stCondLst>
                                    <p:cond delay="0"/>
                                  </p:stCondLst>
                                  <p:childTnLst>
                                    <p:set>
                                      <p:cBhvr>
                                        <p:cTn id="43" dur="1" fill="hold">
                                          <p:stCondLst>
                                            <p:cond delay="0"/>
                                          </p:stCondLst>
                                        </p:cTn>
                                        <p:tgtEl>
                                          <p:spTgt spid="90"/>
                                        </p:tgtEl>
                                        <p:attrNameLst>
                                          <p:attrName>style.visibility</p:attrName>
                                        </p:attrNameLst>
                                      </p:cBhvr>
                                      <p:to>
                                        <p:strVal val="visible"/>
                                      </p:to>
                                    </p:set>
                                    <p:anim calcmode="lin" valueType="num">
                                      <p:cBhvr>
                                        <p:cTn id="44" dur="500" fill="hold"/>
                                        <p:tgtEl>
                                          <p:spTgt spid="90"/>
                                        </p:tgtEl>
                                        <p:attrNameLst>
                                          <p:attrName>ppt_w</p:attrName>
                                        </p:attrNameLst>
                                      </p:cBhvr>
                                      <p:tavLst>
                                        <p:tav tm="0">
                                          <p:val>
                                            <p:fltVal val="0"/>
                                          </p:val>
                                        </p:tav>
                                        <p:tav tm="100000">
                                          <p:val>
                                            <p:strVal val="#ppt_w"/>
                                          </p:val>
                                        </p:tav>
                                      </p:tavLst>
                                    </p:anim>
                                    <p:anim calcmode="lin" valueType="num">
                                      <p:cBhvr>
                                        <p:cTn id="45" dur="500" fill="hold"/>
                                        <p:tgtEl>
                                          <p:spTgt spid="90"/>
                                        </p:tgtEl>
                                        <p:attrNameLst>
                                          <p:attrName>ppt_h</p:attrName>
                                        </p:attrNameLst>
                                      </p:cBhvr>
                                      <p:tavLst>
                                        <p:tav tm="0">
                                          <p:val>
                                            <p:fltVal val="0"/>
                                          </p:val>
                                        </p:tav>
                                        <p:tav tm="100000">
                                          <p:val>
                                            <p:strVal val="#ppt_h"/>
                                          </p:val>
                                        </p:tav>
                                      </p:tavLst>
                                    </p:anim>
                                    <p:animEffect transition="in" filter="fade">
                                      <p:cBhvr>
                                        <p:cTn id="46" dur="500"/>
                                        <p:tgtEl>
                                          <p:spTgt spid="90"/>
                                        </p:tgtEl>
                                      </p:cBhvr>
                                    </p:animEffect>
                                  </p:childTnLst>
                                </p:cTn>
                              </p:par>
                              <p:par>
                                <p:cTn id="47" presetID="2" presetClass="entr" presetSubtype="2" accel="50000" decel="5000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additive="base">
                                        <p:cTn id="49" dur="500" fill="hold"/>
                                        <p:tgtEl>
                                          <p:spTgt spid="93"/>
                                        </p:tgtEl>
                                        <p:attrNameLst>
                                          <p:attrName>ppt_x</p:attrName>
                                        </p:attrNameLst>
                                      </p:cBhvr>
                                      <p:tavLst>
                                        <p:tav tm="0">
                                          <p:val>
                                            <p:strVal val="1+#ppt_w/2"/>
                                          </p:val>
                                        </p:tav>
                                        <p:tav tm="100000">
                                          <p:val>
                                            <p:strVal val="#ppt_x"/>
                                          </p:val>
                                        </p:tav>
                                      </p:tavLst>
                                    </p:anim>
                                    <p:anim calcmode="lin" valueType="num">
                                      <p:cBhvr additive="base">
                                        <p:cTn id="50" dur="500" fill="hold"/>
                                        <p:tgtEl>
                                          <p:spTgt spid="93"/>
                                        </p:tgtEl>
                                        <p:attrNameLst>
                                          <p:attrName>ppt_y</p:attrName>
                                        </p:attrNameLst>
                                      </p:cBhvr>
                                      <p:tavLst>
                                        <p:tav tm="0">
                                          <p:val>
                                            <p:strVal val="#ppt_y"/>
                                          </p:val>
                                        </p:tav>
                                        <p:tav tm="100000">
                                          <p:val>
                                            <p:strVal val="#ppt_y"/>
                                          </p:val>
                                        </p:tav>
                                      </p:tavLst>
                                    </p:anim>
                                  </p:childTnLst>
                                </p:cTn>
                              </p:par>
                            </p:childTnLst>
                          </p:cTn>
                        </p:par>
                        <p:par>
                          <p:cTn id="51" fill="hold">
                            <p:stCondLst>
                              <p:cond delay="2900"/>
                            </p:stCondLst>
                            <p:childTnLst>
                              <p:par>
                                <p:cTn id="52" presetID="53"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anim calcmode="lin" valueType="num">
                                      <p:cBhvr>
                                        <p:cTn id="54" dur="500" fill="hold"/>
                                        <p:tgtEl>
                                          <p:spTgt spid="92"/>
                                        </p:tgtEl>
                                        <p:attrNameLst>
                                          <p:attrName>ppt_w</p:attrName>
                                        </p:attrNameLst>
                                      </p:cBhvr>
                                      <p:tavLst>
                                        <p:tav tm="0">
                                          <p:val>
                                            <p:fltVal val="0"/>
                                          </p:val>
                                        </p:tav>
                                        <p:tav tm="100000">
                                          <p:val>
                                            <p:strVal val="#ppt_w"/>
                                          </p:val>
                                        </p:tav>
                                      </p:tavLst>
                                    </p:anim>
                                    <p:anim calcmode="lin" valueType="num">
                                      <p:cBhvr>
                                        <p:cTn id="55" dur="500" fill="hold"/>
                                        <p:tgtEl>
                                          <p:spTgt spid="92"/>
                                        </p:tgtEl>
                                        <p:attrNameLst>
                                          <p:attrName>ppt_h</p:attrName>
                                        </p:attrNameLst>
                                      </p:cBhvr>
                                      <p:tavLst>
                                        <p:tav tm="0">
                                          <p:val>
                                            <p:fltVal val="0"/>
                                          </p:val>
                                        </p:tav>
                                        <p:tav tm="100000">
                                          <p:val>
                                            <p:strVal val="#ppt_h"/>
                                          </p:val>
                                        </p:tav>
                                      </p:tavLst>
                                    </p:anim>
                                    <p:animEffect transition="in" filter="fade">
                                      <p:cBhvr>
                                        <p:cTn id="56" dur="500"/>
                                        <p:tgtEl>
                                          <p:spTgt spid="92"/>
                                        </p:tgtEl>
                                      </p:cBhvr>
                                    </p:animEffect>
                                  </p:childTnLst>
                                </p:cTn>
                              </p:par>
                              <p:par>
                                <p:cTn id="57" presetID="2" presetClass="entr" presetSubtype="2" accel="50000" decel="5000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 calcmode="lin" valueType="num">
                                      <p:cBhvr additive="base">
                                        <p:cTn id="59" dur="500" fill="hold"/>
                                        <p:tgtEl>
                                          <p:spTgt spid="99"/>
                                        </p:tgtEl>
                                        <p:attrNameLst>
                                          <p:attrName>ppt_x</p:attrName>
                                        </p:attrNameLst>
                                      </p:cBhvr>
                                      <p:tavLst>
                                        <p:tav tm="0">
                                          <p:val>
                                            <p:strVal val="1+#ppt_w/2"/>
                                          </p:val>
                                        </p:tav>
                                        <p:tav tm="100000">
                                          <p:val>
                                            <p:strVal val="#ppt_x"/>
                                          </p:val>
                                        </p:tav>
                                      </p:tavLst>
                                    </p:anim>
                                    <p:anim calcmode="lin" valueType="num">
                                      <p:cBhvr additive="base">
                                        <p:cTn id="60" dur="500" fill="hold"/>
                                        <p:tgtEl>
                                          <p:spTgt spid="99"/>
                                        </p:tgtEl>
                                        <p:attrNameLst>
                                          <p:attrName>ppt_y</p:attrName>
                                        </p:attrNameLst>
                                      </p:cBhvr>
                                      <p:tavLst>
                                        <p:tav tm="0">
                                          <p:val>
                                            <p:strVal val="#ppt_y"/>
                                          </p:val>
                                        </p:tav>
                                        <p:tav tm="100000">
                                          <p:val>
                                            <p:strVal val="#ppt_y"/>
                                          </p:val>
                                        </p:tav>
                                      </p:tavLst>
                                    </p:anim>
                                  </p:childTnLst>
                                </p:cTn>
                              </p:par>
                            </p:childTnLst>
                          </p:cTn>
                        </p:par>
                        <p:par>
                          <p:cTn id="61" fill="hold">
                            <p:stCondLst>
                              <p:cond delay="3400"/>
                            </p:stCondLst>
                            <p:childTnLst>
                              <p:par>
                                <p:cTn id="62" presetID="53" presetClass="entr" presetSubtype="0" fill="hold" grpId="0" nodeType="afterEffect">
                                  <p:stCondLst>
                                    <p:cond delay="0"/>
                                  </p:stCondLst>
                                  <p:childTnLst>
                                    <p:set>
                                      <p:cBhvr>
                                        <p:cTn id="63" dur="1" fill="hold">
                                          <p:stCondLst>
                                            <p:cond delay="0"/>
                                          </p:stCondLst>
                                        </p:cTn>
                                        <p:tgtEl>
                                          <p:spTgt spid="89"/>
                                        </p:tgtEl>
                                        <p:attrNameLst>
                                          <p:attrName>style.visibility</p:attrName>
                                        </p:attrNameLst>
                                      </p:cBhvr>
                                      <p:to>
                                        <p:strVal val="visible"/>
                                      </p:to>
                                    </p:set>
                                    <p:anim calcmode="lin" valueType="num">
                                      <p:cBhvr>
                                        <p:cTn id="64" dur="500" fill="hold"/>
                                        <p:tgtEl>
                                          <p:spTgt spid="89"/>
                                        </p:tgtEl>
                                        <p:attrNameLst>
                                          <p:attrName>ppt_w</p:attrName>
                                        </p:attrNameLst>
                                      </p:cBhvr>
                                      <p:tavLst>
                                        <p:tav tm="0">
                                          <p:val>
                                            <p:fltVal val="0"/>
                                          </p:val>
                                        </p:tav>
                                        <p:tav tm="100000">
                                          <p:val>
                                            <p:strVal val="#ppt_w"/>
                                          </p:val>
                                        </p:tav>
                                      </p:tavLst>
                                    </p:anim>
                                    <p:anim calcmode="lin" valueType="num">
                                      <p:cBhvr>
                                        <p:cTn id="65" dur="500" fill="hold"/>
                                        <p:tgtEl>
                                          <p:spTgt spid="89"/>
                                        </p:tgtEl>
                                        <p:attrNameLst>
                                          <p:attrName>ppt_h</p:attrName>
                                        </p:attrNameLst>
                                      </p:cBhvr>
                                      <p:tavLst>
                                        <p:tav tm="0">
                                          <p:val>
                                            <p:fltVal val="0"/>
                                          </p:val>
                                        </p:tav>
                                        <p:tav tm="100000">
                                          <p:val>
                                            <p:strVal val="#ppt_h"/>
                                          </p:val>
                                        </p:tav>
                                      </p:tavLst>
                                    </p:anim>
                                    <p:animEffect transition="in" filter="fade">
                                      <p:cBhvr>
                                        <p:cTn id="66" dur="500"/>
                                        <p:tgtEl>
                                          <p:spTgt spid="89"/>
                                        </p:tgtEl>
                                      </p:cBhvr>
                                    </p:animEffect>
                                  </p:childTnLst>
                                </p:cTn>
                              </p:par>
                              <p:par>
                                <p:cTn id="67" presetID="2" presetClass="entr" presetSubtype="2" accel="50000" decel="5000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500" fill="hold"/>
                                        <p:tgtEl>
                                          <p:spTgt spid="86"/>
                                        </p:tgtEl>
                                        <p:attrNameLst>
                                          <p:attrName>ppt_x</p:attrName>
                                        </p:attrNameLst>
                                      </p:cBhvr>
                                      <p:tavLst>
                                        <p:tav tm="0">
                                          <p:val>
                                            <p:strVal val="1+#ppt_w/2"/>
                                          </p:val>
                                        </p:tav>
                                        <p:tav tm="100000">
                                          <p:val>
                                            <p:strVal val="#ppt_x"/>
                                          </p:val>
                                        </p:tav>
                                      </p:tavLst>
                                    </p:anim>
                                    <p:anim calcmode="lin" valueType="num">
                                      <p:cBhvr additive="base">
                                        <p:cTn id="70" dur="500" fill="hold"/>
                                        <p:tgtEl>
                                          <p:spTgt spid="86"/>
                                        </p:tgtEl>
                                        <p:attrNameLst>
                                          <p:attrName>ppt_y</p:attrName>
                                        </p:attrNameLst>
                                      </p:cBhvr>
                                      <p:tavLst>
                                        <p:tav tm="0">
                                          <p:val>
                                            <p:strVal val="#ppt_y"/>
                                          </p:val>
                                        </p:tav>
                                        <p:tav tm="100000">
                                          <p:val>
                                            <p:strVal val="#ppt_y"/>
                                          </p:val>
                                        </p:tav>
                                      </p:tavLst>
                                    </p:anim>
                                  </p:childTnLst>
                                </p:cTn>
                              </p:par>
                            </p:childTnLst>
                          </p:cTn>
                        </p:par>
                        <p:par>
                          <p:cTn id="71" fill="hold">
                            <p:stCondLst>
                              <p:cond delay="3900"/>
                            </p:stCondLst>
                            <p:childTnLst>
                              <p:par>
                                <p:cTn id="72" presetID="53" presetClass="entr" presetSubtype="0" fill="hold" grpId="0" nodeType="afterEffect">
                                  <p:stCondLst>
                                    <p:cond delay="0"/>
                                  </p:stCondLst>
                                  <p:childTnLst>
                                    <p:set>
                                      <p:cBhvr>
                                        <p:cTn id="73" dur="1" fill="hold">
                                          <p:stCondLst>
                                            <p:cond delay="0"/>
                                          </p:stCondLst>
                                        </p:cTn>
                                        <p:tgtEl>
                                          <p:spTgt spid="91"/>
                                        </p:tgtEl>
                                        <p:attrNameLst>
                                          <p:attrName>style.visibility</p:attrName>
                                        </p:attrNameLst>
                                      </p:cBhvr>
                                      <p:to>
                                        <p:strVal val="visible"/>
                                      </p:to>
                                    </p:set>
                                    <p:anim calcmode="lin" valueType="num">
                                      <p:cBhvr>
                                        <p:cTn id="74" dur="500" fill="hold"/>
                                        <p:tgtEl>
                                          <p:spTgt spid="91"/>
                                        </p:tgtEl>
                                        <p:attrNameLst>
                                          <p:attrName>ppt_w</p:attrName>
                                        </p:attrNameLst>
                                      </p:cBhvr>
                                      <p:tavLst>
                                        <p:tav tm="0">
                                          <p:val>
                                            <p:fltVal val="0"/>
                                          </p:val>
                                        </p:tav>
                                        <p:tav tm="100000">
                                          <p:val>
                                            <p:strVal val="#ppt_w"/>
                                          </p:val>
                                        </p:tav>
                                      </p:tavLst>
                                    </p:anim>
                                    <p:anim calcmode="lin" valueType="num">
                                      <p:cBhvr>
                                        <p:cTn id="75" dur="500" fill="hold"/>
                                        <p:tgtEl>
                                          <p:spTgt spid="91"/>
                                        </p:tgtEl>
                                        <p:attrNameLst>
                                          <p:attrName>ppt_h</p:attrName>
                                        </p:attrNameLst>
                                      </p:cBhvr>
                                      <p:tavLst>
                                        <p:tav tm="0">
                                          <p:val>
                                            <p:fltVal val="0"/>
                                          </p:val>
                                        </p:tav>
                                        <p:tav tm="100000">
                                          <p:val>
                                            <p:strVal val="#ppt_h"/>
                                          </p:val>
                                        </p:tav>
                                      </p:tavLst>
                                    </p:anim>
                                    <p:animEffect transition="in" filter="fade">
                                      <p:cBhvr>
                                        <p:cTn id="76" dur="500"/>
                                        <p:tgtEl>
                                          <p:spTgt spid="91"/>
                                        </p:tgtEl>
                                      </p:cBhvr>
                                    </p:animEffect>
                                  </p:childTnLst>
                                </p:cTn>
                              </p:par>
                              <p:par>
                                <p:cTn id="77" presetID="2" presetClass="entr" presetSubtype="2" accel="50000" decel="5000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anim calcmode="lin" valueType="num">
                                      <p:cBhvr additive="base">
                                        <p:cTn id="79" dur="500" fill="hold"/>
                                        <p:tgtEl>
                                          <p:spTgt spid="96"/>
                                        </p:tgtEl>
                                        <p:attrNameLst>
                                          <p:attrName>ppt_x</p:attrName>
                                        </p:attrNameLst>
                                      </p:cBhvr>
                                      <p:tavLst>
                                        <p:tav tm="0">
                                          <p:val>
                                            <p:strVal val="1+#ppt_w/2"/>
                                          </p:val>
                                        </p:tav>
                                        <p:tav tm="100000">
                                          <p:val>
                                            <p:strVal val="#ppt_x"/>
                                          </p:val>
                                        </p:tav>
                                      </p:tavLst>
                                    </p:anim>
                                    <p:anim calcmode="lin" valueType="num">
                                      <p:cBhvr additive="base">
                                        <p:cTn id="80"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84" grpId="0" animBg="1"/>
      <p:bldP spid="85" grpId="0" animBg="1"/>
      <p:bldP spid="89" grpId="0" animBg="1"/>
      <p:bldP spid="90" grpId="0" animBg="1"/>
      <p:bldP spid="91" grpId="0" animBg="1"/>
      <p:bldP spid="9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84" name="TextBox 83">
            <a:extLst>
              <a:ext uri="{FF2B5EF4-FFF2-40B4-BE49-F238E27FC236}">
                <a16:creationId xmlns:a16="http://schemas.microsoft.com/office/drawing/2014/main" id="{AAE2D1D5-71C5-4CCE-8F8D-9EF8114C3AAD}"/>
              </a:ext>
            </a:extLst>
          </p:cNvPr>
          <p:cNvSpPr txBox="1"/>
          <p:nvPr/>
        </p:nvSpPr>
        <p:spPr>
          <a:xfrm>
            <a:off x="2287222" y="37827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60670"/>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2"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4" name="TextBox 93">
            <a:extLst>
              <a:ext uri="{FF2B5EF4-FFF2-40B4-BE49-F238E27FC236}">
                <a16:creationId xmlns:a16="http://schemas.microsoft.com/office/drawing/2014/main" id="{D26F9F08-CB85-4E44-BFF3-8E0C61739D13}"/>
              </a:ext>
            </a:extLst>
          </p:cNvPr>
          <p:cNvSpPr txBox="1"/>
          <p:nvPr/>
        </p:nvSpPr>
        <p:spPr>
          <a:xfrm>
            <a:off x="6705590" y="1860670"/>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3"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9" name="TextBox 98">
            <a:extLst>
              <a:ext uri="{FF2B5EF4-FFF2-40B4-BE49-F238E27FC236}">
                <a16:creationId xmlns:a16="http://schemas.microsoft.com/office/drawing/2014/main" id="{C61BE54D-9970-4210-81EF-F2A22C6C2F96}"/>
              </a:ext>
            </a:extLst>
          </p:cNvPr>
          <p:cNvSpPr txBox="1"/>
          <p:nvPr/>
        </p:nvSpPr>
        <p:spPr>
          <a:xfrm>
            <a:off x="4340742" y="1953003"/>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4" name="TextBox 103">
            <a:extLst>
              <a:ext uri="{FF2B5EF4-FFF2-40B4-BE49-F238E27FC236}">
                <a16:creationId xmlns:a16="http://schemas.microsoft.com/office/drawing/2014/main" id="{0F2DC10D-9B06-48B2-867E-8A88DA037208}"/>
              </a:ext>
            </a:extLst>
          </p:cNvPr>
          <p:cNvSpPr txBox="1"/>
          <p:nvPr/>
        </p:nvSpPr>
        <p:spPr>
          <a:xfrm>
            <a:off x="4653569" y="3852525"/>
            <a:ext cx="1658174" cy="276999"/>
          </a:xfrm>
          <a:prstGeom prst="rect">
            <a:avLst/>
          </a:prstGeom>
          <a:noFill/>
        </p:spPr>
        <p:txBody>
          <a:bodyPr wrap="square" rtlCol="0">
            <a:spAutoFit/>
          </a:bodyPr>
          <a:lstStyle/>
          <a:p>
            <a:pPr lvl="0" algn="ctr">
              <a:defRPr/>
            </a:pPr>
            <a:r>
              <a:rPr lang="en-US" sz="1200" b="1" u="sng" dirty="0">
                <a:solidFill>
                  <a:srgbClr val="6D2419"/>
                </a:solidFill>
              </a:rPr>
              <a:t>Plan Advisor</a:t>
            </a:r>
          </a:p>
        </p:txBody>
      </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60670"/>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4"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7827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60670"/>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824375"/>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kern="0" dirty="0">
                <a:latin typeface="Selawik" panose="020B0502040204020203" pitchFamily="34" charset="0"/>
              </a:rPr>
              <a:t>Over the years, Mu Sigma has partnered with CCNA Trade Capability group</a:t>
            </a:r>
            <a:br>
              <a:rPr lang="en-US" kern="0" dirty="0"/>
            </a:br>
            <a:r>
              <a:rPr lang="en-US" sz="2000" kern="0" dirty="0">
                <a:latin typeface="Selawik" panose="020B0502040204020203" pitchFamily="34" charset="0"/>
              </a:rPr>
              <a:t> to continuously improve &amp; evolve trade promotion effectiveness</a:t>
            </a:r>
          </a:p>
        </p:txBody>
      </p:sp>
      <p:grpSp>
        <p:nvGrpSpPr>
          <p:cNvPr id="135" name="Group 134">
            <a:extLst>
              <a:ext uri="{FF2B5EF4-FFF2-40B4-BE49-F238E27FC236}">
                <a16:creationId xmlns:a16="http://schemas.microsoft.com/office/drawing/2014/main" id="{EEF516F5-0331-4169-9CF4-B22AFBA3C409}"/>
              </a:ext>
            </a:extLst>
          </p:cNvPr>
          <p:cNvGrpSpPr/>
          <p:nvPr/>
        </p:nvGrpSpPr>
        <p:grpSpPr>
          <a:xfrm>
            <a:off x="284215" y="1809300"/>
            <a:ext cx="1607553" cy="501307"/>
            <a:chOff x="265122" y="1728991"/>
            <a:chExt cx="1607553" cy="501307"/>
          </a:xfrm>
        </p:grpSpPr>
        <p:sp>
          <p:nvSpPr>
            <p:cNvPr id="136" name="Rectangle: Rounded Corners 135">
              <a:extLst>
                <a:ext uri="{FF2B5EF4-FFF2-40B4-BE49-F238E27FC236}">
                  <a16:creationId xmlns:a16="http://schemas.microsoft.com/office/drawing/2014/main" id="{862970A7-81BC-4DE9-BC17-CF49018ECBDF}"/>
                </a:ext>
              </a:extLst>
            </p:cNvPr>
            <p:cNvSpPr/>
            <p:nvPr/>
          </p:nvSpPr>
          <p:spPr>
            <a:xfrm>
              <a:off x="265122" y="1768633"/>
              <a:ext cx="1155522" cy="461665"/>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pic>
          <p:nvPicPr>
            <p:cNvPr id="137" name="Graphic 136" descr="Research">
              <a:extLst>
                <a:ext uri="{FF2B5EF4-FFF2-40B4-BE49-F238E27FC236}">
                  <a16:creationId xmlns:a16="http://schemas.microsoft.com/office/drawing/2014/main" id="{1CA2C26C-DA92-4F1E-96DB-FF2A4EB8C7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7124" y="1728991"/>
              <a:ext cx="445551" cy="445551"/>
            </a:xfrm>
            <a:prstGeom prst="rect">
              <a:avLst/>
            </a:prstGeom>
          </p:spPr>
        </p:pic>
      </p:grpSp>
      <p:sp>
        <p:nvSpPr>
          <p:cNvPr id="75" name="TextBox 74">
            <a:extLst>
              <a:ext uri="{FF2B5EF4-FFF2-40B4-BE49-F238E27FC236}">
                <a16:creationId xmlns:a16="http://schemas.microsoft.com/office/drawing/2014/main" id="{9A4A7732-2EB8-429C-961D-F9A08609E058}"/>
              </a:ext>
            </a:extLst>
          </p:cNvPr>
          <p:cNvSpPr txBox="1"/>
          <p:nvPr/>
        </p:nvSpPr>
        <p:spPr>
          <a:xfrm>
            <a:off x="240715" y="1953003"/>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2"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99486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14343">
            <a:extLst>
              <a:ext uri="{FF2B5EF4-FFF2-40B4-BE49-F238E27FC236}">
                <a16:creationId xmlns:a16="http://schemas.microsoft.com/office/drawing/2014/main" id="{3E634B65-3417-44E7-A701-1D7C52D30ACE}"/>
              </a:ext>
            </a:extLst>
          </p:cNvPr>
          <p:cNvSpPr/>
          <p:nvPr/>
        </p:nvSpPr>
        <p:spPr>
          <a:xfrm>
            <a:off x="220464" y="1641656"/>
            <a:ext cx="3976433" cy="4663451"/>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9" name="Flowchart: Manual Operation 8">
            <a:extLst>
              <a:ext uri="{FF2B5EF4-FFF2-40B4-BE49-F238E27FC236}">
                <a16:creationId xmlns:a16="http://schemas.microsoft.com/office/drawing/2014/main" id="{9895EEF9-A3A8-45FE-AAE3-34D262837D07}"/>
              </a:ext>
            </a:extLst>
          </p:cNvPr>
          <p:cNvSpPr/>
          <p:nvPr/>
        </p:nvSpPr>
        <p:spPr>
          <a:xfrm rot="16200000">
            <a:off x="2766536" y="3061541"/>
            <a:ext cx="4663451" cy="1823679"/>
          </a:xfrm>
          <a:prstGeom prst="flowChartManualOperation">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8" name="Rectangle 7">
            <a:extLst>
              <a:ext uri="{FF2B5EF4-FFF2-40B4-BE49-F238E27FC236}">
                <a16:creationId xmlns:a16="http://schemas.microsoft.com/office/drawing/2014/main" id="{1C73138A-3D2F-4D11-A391-EC03CEB2D095}"/>
              </a:ext>
            </a:extLst>
          </p:cNvPr>
          <p:cNvSpPr/>
          <p:nvPr/>
        </p:nvSpPr>
        <p:spPr>
          <a:xfrm>
            <a:off x="5995278" y="2133156"/>
            <a:ext cx="5789636" cy="3782901"/>
          </a:xfrm>
          <a:prstGeom prst="rect">
            <a:avLst/>
          </a:prstGeom>
          <a:solidFill>
            <a:schemeClr val="accent2">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 name="Title 1">
            <a:extLst>
              <a:ext uri="{FF2B5EF4-FFF2-40B4-BE49-F238E27FC236}">
                <a16:creationId xmlns:a16="http://schemas.microsoft.com/office/drawing/2014/main" id="{4B3877EF-7F64-4D88-9DD9-02EB83F66F3A}"/>
              </a:ext>
            </a:extLst>
          </p:cNvPr>
          <p:cNvSpPr>
            <a:spLocks noGrp="1"/>
          </p:cNvSpPr>
          <p:nvPr>
            <p:ph type="title"/>
          </p:nvPr>
        </p:nvSpPr>
        <p:spPr>
          <a:xfrm>
            <a:off x="328951" y="275169"/>
            <a:ext cx="11725484" cy="677108"/>
          </a:xfrm>
        </p:spPr>
        <p:txBody>
          <a:bodyPr/>
          <a:lstStyle/>
          <a:p>
            <a:r>
              <a:rPr lang="en-US" sz="2400" b="1" dirty="0">
                <a:latin typeface="Selawik" panose="020B0502040204020203" pitchFamily="34" charset="0"/>
              </a:rPr>
              <a:t>The Event Library serves as the single source of truth</a:t>
            </a:r>
            <a:br>
              <a:rPr lang="en-US" dirty="0"/>
            </a:br>
            <a:r>
              <a:rPr lang="en-US" sz="2000" dirty="0">
                <a:latin typeface="Selawik" panose="020B0502040204020203" pitchFamily="34" charset="0"/>
              </a:rPr>
              <a:t> by integrating multiple sources of information to generate key sales performance metrics</a:t>
            </a:r>
          </a:p>
        </p:txBody>
      </p:sp>
      <p:sp>
        <p:nvSpPr>
          <p:cNvPr id="57" name="TextBox 56">
            <a:extLst>
              <a:ext uri="{FF2B5EF4-FFF2-40B4-BE49-F238E27FC236}">
                <a16:creationId xmlns:a16="http://schemas.microsoft.com/office/drawing/2014/main" id="{86F25531-022C-459A-8D73-388A39B63891}"/>
              </a:ext>
            </a:extLst>
          </p:cNvPr>
          <p:cNvSpPr txBox="1"/>
          <p:nvPr/>
        </p:nvSpPr>
        <p:spPr>
          <a:xfrm>
            <a:off x="9452475" y="2417393"/>
            <a:ext cx="2457346" cy="3385542"/>
          </a:xfrm>
          <a:prstGeom prst="rect">
            <a:avLst/>
          </a:prstGeom>
          <a:noFill/>
        </p:spPr>
        <p:txBody>
          <a:bodyPr wrap="square" rtlCol="0">
            <a:spAutoFit/>
          </a:bodyPr>
          <a:lstStyle/>
          <a:p>
            <a:r>
              <a:rPr lang="en-US" b="1" dirty="0">
                <a:solidFill>
                  <a:srgbClr val="006666"/>
                </a:solidFill>
                <a:latin typeface="Calibri" panose="020F0502020204030204" pitchFamily="34" charset="0"/>
                <a:cs typeface="Calibri" panose="020F0502020204030204" pitchFamily="34" charset="0"/>
              </a:rPr>
              <a:t>600+ KPIs </a:t>
            </a:r>
          </a:p>
          <a:p>
            <a:r>
              <a:rPr lang="en-US" sz="1400" dirty="0">
                <a:solidFill>
                  <a:schemeClr val="bg1">
                    <a:lumMod val="50000"/>
                  </a:schemeClr>
                </a:solidFill>
                <a:latin typeface="Calibri" panose="020F0502020204030204" pitchFamily="34" charset="0"/>
                <a:cs typeface="Calibri" panose="020F0502020204030204" pitchFamily="34" charset="0"/>
              </a:rPr>
              <a:t>for volume lift, financial ROI and</a:t>
            </a:r>
          </a:p>
          <a:p>
            <a:r>
              <a:rPr lang="en-US" sz="1400" dirty="0">
                <a:solidFill>
                  <a:schemeClr val="bg1">
                    <a:lumMod val="50000"/>
                  </a:schemeClr>
                </a:solidFill>
                <a:latin typeface="Calibri" panose="020F0502020204030204" pitchFamily="34" charset="0"/>
                <a:cs typeface="Calibri" panose="020F0502020204030204" pitchFamily="34" charset="0"/>
              </a:rPr>
              <a:t>promotion effectiveness</a:t>
            </a:r>
            <a:endParaRPr lang="en-US" sz="2000" dirty="0">
              <a:solidFill>
                <a:schemeClr val="bg1">
                  <a:lumMod val="50000"/>
                </a:schemeClr>
              </a:solidFill>
              <a:latin typeface="Calibri" panose="020F0502020204030204" pitchFamily="34" charset="0"/>
              <a:cs typeface="Calibri" panose="020F0502020204030204" pitchFamily="34" charset="0"/>
            </a:endParaRP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200+ products </a:t>
            </a:r>
          </a:p>
          <a:p>
            <a:r>
              <a:rPr lang="en-US" sz="1400" dirty="0">
                <a:solidFill>
                  <a:schemeClr val="bg1">
                    <a:lumMod val="50000"/>
                  </a:schemeClr>
                </a:solidFill>
                <a:latin typeface="Calibri" panose="020F0502020204030204" pitchFamily="34" charset="0"/>
                <a:cs typeface="Calibri" panose="020F0502020204030204" pitchFamily="34" charset="0"/>
              </a:rPr>
              <a:t>across 7 categories</a:t>
            </a: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170+ accounts </a:t>
            </a:r>
          </a:p>
          <a:p>
            <a:r>
              <a:rPr lang="en-US" sz="1400" dirty="0">
                <a:solidFill>
                  <a:schemeClr val="bg1">
                    <a:lumMod val="50000"/>
                  </a:schemeClr>
                </a:solidFill>
                <a:latin typeface="Calibri" panose="020F0502020204030204" pitchFamily="34" charset="0"/>
                <a:cs typeface="Calibri" panose="020F0502020204030204" pitchFamily="34" charset="0"/>
              </a:rPr>
              <a:t>across 5 channels</a:t>
            </a:r>
          </a:p>
          <a:p>
            <a:endParaRPr lang="en-US" b="1" dirty="0">
              <a:solidFill>
                <a:srgbClr val="006666"/>
              </a:solidFill>
              <a:latin typeface="Calibri" panose="020F0502020204030204" pitchFamily="34" charset="0"/>
              <a:cs typeface="Calibri" panose="020F0502020204030204" pitchFamily="34" charset="0"/>
            </a:endParaRPr>
          </a:p>
          <a:p>
            <a:r>
              <a:rPr lang="en-US" b="1" dirty="0">
                <a:solidFill>
                  <a:srgbClr val="006666"/>
                </a:solidFill>
                <a:latin typeface="Calibri" panose="020F0502020204030204" pitchFamily="34" charset="0"/>
                <a:cs typeface="Calibri" panose="020F0502020204030204" pitchFamily="34" charset="0"/>
              </a:rPr>
              <a:t>3+ years of promotion data</a:t>
            </a:r>
            <a:endParaRPr lang="en-US" sz="1600" dirty="0">
              <a:solidFill>
                <a:srgbClr val="006666"/>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5520F38-1950-41A0-BD0E-01145F2B5D65}"/>
              </a:ext>
            </a:extLst>
          </p:cNvPr>
          <p:cNvPicPr>
            <a:picLocks noChangeAspect="1"/>
          </p:cNvPicPr>
          <p:nvPr/>
        </p:nvPicPr>
        <p:blipFill>
          <a:blip r:embed="rId2"/>
          <a:stretch>
            <a:fillRect/>
          </a:stretch>
        </p:blipFill>
        <p:spPr>
          <a:xfrm>
            <a:off x="6202570" y="2651389"/>
            <a:ext cx="3072258" cy="2510854"/>
          </a:xfrm>
          <a:prstGeom prst="roundRect">
            <a:avLst>
              <a:gd name="adj" fmla="val 4167"/>
            </a:avLst>
          </a:prstGeom>
          <a:solidFill>
            <a:srgbClr val="FFFFFF"/>
          </a:solidFill>
          <a:ln w="76200" cap="sq">
            <a:solidFill>
              <a:srgbClr val="EAEAEA"/>
            </a:solidFill>
            <a:miter lim="800000"/>
          </a:ln>
          <a:effectLst/>
        </p:spPr>
      </p:pic>
      <p:grpSp>
        <p:nvGrpSpPr>
          <p:cNvPr id="10" name="Group 9">
            <a:extLst>
              <a:ext uri="{FF2B5EF4-FFF2-40B4-BE49-F238E27FC236}">
                <a16:creationId xmlns:a16="http://schemas.microsoft.com/office/drawing/2014/main" id="{45CA3AA0-8343-484A-B233-07AD41961DF2}"/>
              </a:ext>
            </a:extLst>
          </p:cNvPr>
          <p:cNvGrpSpPr/>
          <p:nvPr/>
        </p:nvGrpSpPr>
        <p:grpSpPr>
          <a:xfrm>
            <a:off x="451148" y="1704372"/>
            <a:ext cx="3652571" cy="601538"/>
            <a:chOff x="1095153" y="1759597"/>
            <a:chExt cx="3934047" cy="601538"/>
          </a:xfrm>
        </p:grpSpPr>
        <p:sp>
          <p:nvSpPr>
            <p:cNvPr id="13" name="Rectangle: Rounded Corners 12">
              <a:extLst>
                <a:ext uri="{FF2B5EF4-FFF2-40B4-BE49-F238E27FC236}">
                  <a16:creationId xmlns:a16="http://schemas.microsoft.com/office/drawing/2014/main" id="{661D919F-327C-46B4-82B3-63988EF42023}"/>
                </a:ext>
              </a:extLst>
            </p:cNvPr>
            <p:cNvSpPr/>
            <p:nvPr/>
          </p:nvSpPr>
          <p:spPr>
            <a:xfrm>
              <a:off x="1095153" y="1759597"/>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1" name="Picture 2" descr="Image result for nielsen">
              <a:extLst>
                <a:ext uri="{FF2B5EF4-FFF2-40B4-BE49-F238E27FC236}">
                  <a16:creationId xmlns:a16="http://schemas.microsoft.com/office/drawing/2014/main" id="{D4345C54-49C9-4466-8F20-24A7E937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325" y="1801725"/>
              <a:ext cx="1438275" cy="504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8D713B7-7A03-4CF2-9821-F726DECDC8A4}"/>
                </a:ext>
              </a:extLst>
            </p:cNvPr>
            <p:cNvSpPr txBox="1"/>
            <p:nvPr/>
          </p:nvSpPr>
          <p:spPr>
            <a:xfrm>
              <a:off x="2709762" y="1926772"/>
              <a:ext cx="2319438" cy="261610"/>
            </a:xfrm>
            <a:prstGeom prst="rect">
              <a:avLst/>
            </a:prstGeom>
            <a:noFill/>
          </p:spPr>
          <p:txBody>
            <a:bodyPr wrap="square" rtlCol="0">
              <a:spAutoFit/>
            </a:bodyPr>
            <a:lstStyle/>
            <a:p>
              <a:r>
                <a:rPr lang="en-US" sz="1100" dirty="0">
                  <a:solidFill>
                    <a:schemeClr val="bg2">
                      <a:lumMod val="50000"/>
                    </a:schemeClr>
                  </a:solidFill>
                </a:rPr>
                <a:t>Weekly retail sales data</a:t>
              </a:r>
            </a:p>
          </p:txBody>
        </p:sp>
      </p:grpSp>
      <p:grpSp>
        <p:nvGrpSpPr>
          <p:cNvPr id="14" name="Group 13">
            <a:extLst>
              <a:ext uri="{FF2B5EF4-FFF2-40B4-BE49-F238E27FC236}">
                <a16:creationId xmlns:a16="http://schemas.microsoft.com/office/drawing/2014/main" id="{68A751A0-B5E2-4DCA-A21F-A09F3076233C}"/>
              </a:ext>
            </a:extLst>
          </p:cNvPr>
          <p:cNvGrpSpPr/>
          <p:nvPr/>
        </p:nvGrpSpPr>
        <p:grpSpPr>
          <a:xfrm>
            <a:off x="445824" y="3713639"/>
            <a:ext cx="3652571" cy="601538"/>
            <a:chOff x="1095153" y="2665388"/>
            <a:chExt cx="3934047" cy="601538"/>
          </a:xfrm>
        </p:grpSpPr>
        <p:sp>
          <p:nvSpPr>
            <p:cNvPr id="17" name="Rectangle: Rounded Corners 16">
              <a:extLst>
                <a:ext uri="{FF2B5EF4-FFF2-40B4-BE49-F238E27FC236}">
                  <a16:creationId xmlns:a16="http://schemas.microsoft.com/office/drawing/2014/main" id="{225E2487-5B88-4167-917D-978FE990DF05}"/>
                </a:ext>
              </a:extLst>
            </p:cNvPr>
            <p:cNvSpPr/>
            <p:nvPr/>
          </p:nvSpPr>
          <p:spPr>
            <a:xfrm>
              <a:off x="1095153" y="2665388"/>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5" name="Picture 4" descr="Image result for market track">
              <a:extLst>
                <a:ext uri="{FF2B5EF4-FFF2-40B4-BE49-F238E27FC236}">
                  <a16:creationId xmlns:a16="http://schemas.microsoft.com/office/drawing/2014/main" id="{37A19F0C-0778-4A58-ADED-9D03BC69D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326" y="2791201"/>
              <a:ext cx="1438273" cy="3420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3A86143-98F2-43A3-A0C8-7E36F86283A2}"/>
                </a:ext>
              </a:extLst>
            </p:cNvPr>
            <p:cNvSpPr txBox="1"/>
            <p:nvPr/>
          </p:nvSpPr>
          <p:spPr>
            <a:xfrm>
              <a:off x="2709762" y="2831327"/>
              <a:ext cx="2319438" cy="261610"/>
            </a:xfrm>
            <a:prstGeom prst="rect">
              <a:avLst/>
            </a:prstGeom>
            <a:noFill/>
          </p:spPr>
          <p:txBody>
            <a:bodyPr wrap="square" rtlCol="0">
              <a:spAutoFit/>
            </a:bodyPr>
            <a:lstStyle/>
            <a:p>
              <a:r>
                <a:rPr lang="en-US" sz="1100" dirty="0">
                  <a:solidFill>
                    <a:schemeClr val="bg2">
                      <a:lumMod val="50000"/>
                    </a:schemeClr>
                  </a:solidFill>
                </a:rPr>
                <a:t>Features &amp; promotional data</a:t>
              </a:r>
            </a:p>
          </p:txBody>
        </p:sp>
      </p:grpSp>
      <p:grpSp>
        <p:nvGrpSpPr>
          <p:cNvPr id="18" name="Group 17">
            <a:extLst>
              <a:ext uri="{FF2B5EF4-FFF2-40B4-BE49-F238E27FC236}">
                <a16:creationId xmlns:a16="http://schemas.microsoft.com/office/drawing/2014/main" id="{4F3A0366-EC40-4B62-9A99-F6531CD4CE91}"/>
              </a:ext>
            </a:extLst>
          </p:cNvPr>
          <p:cNvGrpSpPr/>
          <p:nvPr/>
        </p:nvGrpSpPr>
        <p:grpSpPr>
          <a:xfrm>
            <a:off x="451149" y="2635120"/>
            <a:ext cx="3652570" cy="755094"/>
            <a:chOff x="1095153" y="3446512"/>
            <a:chExt cx="3934046" cy="755094"/>
          </a:xfrm>
        </p:grpSpPr>
        <p:sp>
          <p:nvSpPr>
            <p:cNvPr id="21" name="Rectangle: Rounded Corners 20">
              <a:extLst>
                <a:ext uri="{FF2B5EF4-FFF2-40B4-BE49-F238E27FC236}">
                  <a16:creationId xmlns:a16="http://schemas.microsoft.com/office/drawing/2014/main" id="{06F61448-FE4B-4494-A573-91A1C4F9AB69}"/>
                </a:ext>
              </a:extLst>
            </p:cNvPr>
            <p:cNvSpPr/>
            <p:nvPr/>
          </p:nvSpPr>
          <p:spPr>
            <a:xfrm>
              <a:off x="1095153" y="3521990"/>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19" name="Picture 6" descr="Image result for market6">
              <a:extLst>
                <a:ext uri="{FF2B5EF4-FFF2-40B4-BE49-F238E27FC236}">
                  <a16:creationId xmlns:a16="http://schemas.microsoft.com/office/drawing/2014/main" id="{5290D4BC-A80F-4F16-87F4-932031F53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324" y="3446512"/>
              <a:ext cx="1438275" cy="7550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9276DA-7C46-4CD0-A2E1-671E533D3104}"/>
                </a:ext>
              </a:extLst>
            </p:cNvPr>
            <p:cNvSpPr txBox="1"/>
            <p:nvPr/>
          </p:nvSpPr>
          <p:spPr>
            <a:xfrm>
              <a:off x="2709761" y="3622263"/>
              <a:ext cx="2319438" cy="430887"/>
            </a:xfrm>
            <a:prstGeom prst="rect">
              <a:avLst/>
            </a:prstGeom>
            <a:noFill/>
          </p:spPr>
          <p:txBody>
            <a:bodyPr wrap="square" rtlCol="0">
              <a:spAutoFit/>
            </a:bodyPr>
            <a:lstStyle/>
            <a:p>
              <a:r>
                <a:rPr lang="en-US" sz="1100" dirty="0">
                  <a:solidFill>
                    <a:schemeClr val="bg2">
                      <a:lumMod val="50000"/>
                    </a:schemeClr>
                  </a:solidFill>
                </a:rPr>
                <a:t>Retail sales from Kroger and Non-Nielsen retailers</a:t>
              </a:r>
            </a:p>
          </p:txBody>
        </p:sp>
      </p:grpSp>
      <p:grpSp>
        <p:nvGrpSpPr>
          <p:cNvPr id="22" name="Group 21">
            <a:extLst>
              <a:ext uri="{FF2B5EF4-FFF2-40B4-BE49-F238E27FC236}">
                <a16:creationId xmlns:a16="http://schemas.microsoft.com/office/drawing/2014/main" id="{854D8DC7-CE07-430F-AFE4-6766B15F9E32}"/>
              </a:ext>
            </a:extLst>
          </p:cNvPr>
          <p:cNvGrpSpPr/>
          <p:nvPr/>
        </p:nvGrpSpPr>
        <p:grpSpPr>
          <a:xfrm>
            <a:off x="445823" y="4682748"/>
            <a:ext cx="3647627" cy="571820"/>
            <a:chOff x="7959792" y="3643190"/>
            <a:chExt cx="3928722" cy="571820"/>
          </a:xfrm>
        </p:grpSpPr>
        <p:sp>
          <p:nvSpPr>
            <p:cNvPr id="25" name="Rectangle: Rounded Corners 24">
              <a:extLst>
                <a:ext uri="{FF2B5EF4-FFF2-40B4-BE49-F238E27FC236}">
                  <a16:creationId xmlns:a16="http://schemas.microsoft.com/office/drawing/2014/main" id="{70D655C2-E83A-46A8-94B0-8062C90BE1A4}"/>
                </a:ext>
              </a:extLst>
            </p:cNvPr>
            <p:cNvSpPr/>
            <p:nvPr/>
          </p:nvSpPr>
          <p:spPr>
            <a:xfrm>
              <a:off x="7959792" y="3643190"/>
              <a:ext cx="3928722" cy="571820"/>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23" name="Picture 8" descr="Image result for symphony EYC">
              <a:extLst>
                <a:ext uri="{FF2B5EF4-FFF2-40B4-BE49-F238E27FC236}">
                  <a16:creationId xmlns:a16="http://schemas.microsoft.com/office/drawing/2014/main" id="{7C28F598-7047-4645-B188-1FB02ED634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932" b="9838"/>
            <a:stretch/>
          </p:blipFill>
          <p:spPr bwMode="auto">
            <a:xfrm>
              <a:off x="8043963" y="3683024"/>
              <a:ext cx="1438275" cy="49376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CF47D77-2E77-408C-A71F-BDA14722B9F3}"/>
                </a:ext>
              </a:extLst>
            </p:cNvPr>
            <p:cNvSpPr txBox="1"/>
            <p:nvPr/>
          </p:nvSpPr>
          <p:spPr>
            <a:xfrm>
              <a:off x="9569076" y="3663002"/>
              <a:ext cx="2319438" cy="430887"/>
            </a:xfrm>
            <a:prstGeom prst="rect">
              <a:avLst/>
            </a:prstGeom>
            <a:noFill/>
          </p:spPr>
          <p:txBody>
            <a:bodyPr wrap="square" rtlCol="0">
              <a:spAutoFit/>
            </a:bodyPr>
            <a:lstStyle/>
            <a:p>
              <a:r>
                <a:rPr lang="en-US" sz="1100" dirty="0">
                  <a:solidFill>
                    <a:schemeClr val="bg2">
                      <a:lumMod val="50000"/>
                    </a:schemeClr>
                  </a:solidFill>
                </a:rPr>
                <a:t>Household counts across customer loyalty segments (CPO)</a:t>
              </a:r>
            </a:p>
          </p:txBody>
        </p:sp>
      </p:grpSp>
      <p:grpSp>
        <p:nvGrpSpPr>
          <p:cNvPr id="26" name="Group 25">
            <a:extLst>
              <a:ext uri="{FF2B5EF4-FFF2-40B4-BE49-F238E27FC236}">
                <a16:creationId xmlns:a16="http://schemas.microsoft.com/office/drawing/2014/main" id="{72E39BB5-6D85-43AD-8DE9-63856F2EFC47}"/>
              </a:ext>
            </a:extLst>
          </p:cNvPr>
          <p:cNvGrpSpPr/>
          <p:nvPr/>
        </p:nvGrpSpPr>
        <p:grpSpPr>
          <a:xfrm>
            <a:off x="449003" y="5606868"/>
            <a:ext cx="3647627" cy="601538"/>
            <a:chOff x="1095153" y="5478084"/>
            <a:chExt cx="3928722" cy="601538"/>
          </a:xfrm>
        </p:grpSpPr>
        <p:sp>
          <p:nvSpPr>
            <p:cNvPr id="29" name="Rectangle: Rounded Corners 28">
              <a:extLst>
                <a:ext uri="{FF2B5EF4-FFF2-40B4-BE49-F238E27FC236}">
                  <a16:creationId xmlns:a16="http://schemas.microsoft.com/office/drawing/2014/main" id="{22AFF61A-6B47-4D0B-B1A7-6E4B382E60D6}"/>
                </a:ext>
              </a:extLst>
            </p:cNvPr>
            <p:cNvSpPr/>
            <p:nvPr/>
          </p:nvSpPr>
          <p:spPr>
            <a:xfrm>
              <a:off x="1095153" y="5478084"/>
              <a:ext cx="3928722" cy="601538"/>
            </a:xfrm>
            <a:prstGeom prst="roundRect">
              <a:avLst/>
            </a:prstGeom>
            <a:solidFill>
              <a:schemeClr val="bg1"/>
            </a:solidFill>
            <a:ln>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err="1">
                <a:solidFill>
                  <a:schemeClr val="tx1"/>
                </a:solidFill>
              </a:endParaRPr>
            </a:p>
          </p:txBody>
        </p:sp>
        <p:pic>
          <p:nvPicPr>
            <p:cNvPr id="27" name="Picture 2" descr="Image result for coca cola logo">
              <a:extLst>
                <a:ext uri="{FF2B5EF4-FFF2-40B4-BE49-F238E27FC236}">
                  <a16:creationId xmlns:a16="http://schemas.microsoft.com/office/drawing/2014/main" id="{8A60BCD3-6E3B-4EA1-8769-CAC2D5163F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156" b="21055"/>
            <a:stretch/>
          </p:blipFill>
          <p:spPr bwMode="auto">
            <a:xfrm>
              <a:off x="1179324" y="5557005"/>
              <a:ext cx="1438275" cy="46578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8F9D4F0-B5AC-4620-AEB5-FB35A1A250B5}"/>
                </a:ext>
              </a:extLst>
            </p:cNvPr>
            <p:cNvSpPr txBox="1"/>
            <p:nvPr/>
          </p:nvSpPr>
          <p:spPr>
            <a:xfrm>
              <a:off x="2704437" y="5523621"/>
              <a:ext cx="2319438" cy="430887"/>
            </a:xfrm>
            <a:prstGeom prst="rect">
              <a:avLst/>
            </a:prstGeom>
            <a:noFill/>
          </p:spPr>
          <p:txBody>
            <a:bodyPr wrap="square" rtlCol="0">
              <a:spAutoFit/>
            </a:bodyPr>
            <a:lstStyle/>
            <a:p>
              <a:r>
                <a:rPr lang="en-US" sz="1100" dirty="0">
                  <a:solidFill>
                    <a:schemeClr val="bg2">
                      <a:lumMod val="50000"/>
                    </a:schemeClr>
                  </a:solidFill>
                </a:rPr>
                <a:t>CAS Financial metrics of bottler revenue from retailers</a:t>
              </a:r>
            </a:p>
          </p:txBody>
        </p:sp>
      </p:grpSp>
      <p:pic>
        <p:nvPicPr>
          <p:cNvPr id="30" name="Graphic 29">
            <a:extLst>
              <a:ext uri="{FF2B5EF4-FFF2-40B4-BE49-F238E27FC236}">
                <a16:creationId xmlns:a16="http://schemas.microsoft.com/office/drawing/2014/main" id="{EFD61593-5A12-4D8A-8541-9A6DCB20DB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2388582"/>
            <a:ext cx="238125" cy="238125"/>
          </a:xfrm>
          <a:prstGeom prst="rect">
            <a:avLst/>
          </a:prstGeom>
        </p:spPr>
      </p:pic>
      <p:pic>
        <p:nvPicPr>
          <p:cNvPr id="31" name="Graphic 30">
            <a:extLst>
              <a:ext uri="{FF2B5EF4-FFF2-40B4-BE49-F238E27FC236}">
                <a16:creationId xmlns:a16="http://schemas.microsoft.com/office/drawing/2014/main" id="{D4B3E4AF-CADE-4012-A002-4D9247E86C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3393234"/>
            <a:ext cx="238125" cy="238125"/>
          </a:xfrm>
          <a:prstGeom prst="rect">
            <a:avLst/>
          </a:prstGeom>
        </p:spPr>
      </p:pic>
      <p:pic>
        <p:nvPicPr>
          <p:cNvPr id="32" name="Graphic 31">
            <a:extLst>
              <a:ext uri="{FF2B5EF4-FFF2-40B4-BE49-F238E27FC236}">
                <a16:creationId xmlns:a16="http://schemas.microsoft.com/office/drawing/2014/main" id="{4FCC4DD9-CDF1-4541-AD44-EF732E1D3D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4378627"/>
            <a:ext cx="238125" cy="238125"/>
          </a:xfrm>
          <a:prstGeom prst="rect">
            <a:avLst/>
          </a:prstGeom>
        </p:spPr>
      </p:pic>
      <p:pic>
        <p:nvPicPr>
          <p:cNvPr id="33" name="Graphic 32">
            <a:extLst>
              <a:ext uri="{FF2B5EF4-FFF2-40B4-BE49-F238E27FC236}">
                <a16:creationId xmlns:a16="http://schemas.microsoft.com/office/drawing/2014/main" id="{CAF2BF95-86A0-4BAE-B007-849F58C239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31645" y="5306843"/>
            <a:ext cx="238125" cy="238125"/>
          </a:xfrm>
          <a:prstGeom prst="rect">
            <a:avLst/>
          </a:prstGeom>
        </p:spPr>
      </p:pic>
      <p:sp>
        <p:nvSpPr>
          <p:cNvPr id="37" name="TextBox 36">
            <a:extLst>
              <a:ext uri="{FF2B5EF4-FFF2-40B4-BE49-F238E27FC236}">
                <a16:creationId xmlns:a16="http://schemas.microsoft.com/office/drawing/2014/main" id="{E641D972-4542-4F97-8CE9-94CF3160D336}"/>
              </a:ext>
            </a:extLst>
          </p:cNvPr>
          <p:cNvSpPr txBox="1"/>
          <p:nvPr/>
        </p:nvSpPr>
        <p:spPr>
          <a:xfrm>
            <a:off x="4196897" y="3216751"/>
            <a:ext cx="1802727" cy="1477328"/>
          </a:xfrm>
          <a:prstGeom prst="rect">
            <a:avLst/>
          </a:prstGeom>
          <a:noFill/>
        </p:spPr>
        <p:txBody>
          <a:bodyPr wrap="square" rtlCol="0">
            <a:spAutoFit/>
          </a:bodyPr>
          <a:lstStyle/>
          <a:p>
            <a:pPr algn="ctr"/>
            <a:r>
              <a:rPr lang="en-US" b="1" dirty="0">
                <a:solidFill>
                  <a:srgbClr val="006666"/>
                </a:solidFill>
                <a:latin typeface="Calibri" panose="020F0502020204030204" pitchFamily="34" charset="0"/>
                <a:cs typeface="Calibri" panose="020F0502020204030204" pitchFamily="34" charset="0"/>
              </a:rPr>
              <a:t>Efficient ETL</a:t>
            </a:r>
          </a:p>
          <a:p>
            <a:pPr algn="ctr"/>
            <a:endParaRPr lang="en-US" b="1" dirty="0">
              <a:solidFill>
                <a:srgbClr val="006666"/>
              </a:solidFill>
              <a:latin typeface="Calibri" panose="020F0502020204030204" pitchFamily="34" charset="0"/>
              <a:cs typeface="Calibri" panose="020F0502020204030204" pitchFamily="34" charset="0"/>
            </a:endParaRPr>
          </a:p>
          <a:p>
            <a:pPr algn="ctr"/>
            <a:endParaRPr lang="en-US" b="1" dirty="0">
              <a:solidFill>
                <a:srgbClr val="006666"/>
              </a:solidFill>
              <a:latin typeface="Calibri" panose="020F0502020204030204" pitchFamily="34" charset="0"/>
              <a:cs typeface="Calibri" panose="020F0502020204030204" pitchFamily="34" charset="0"/>
            </a:endParaRPr>
          </a:p>
          <a:p>
            <a:pPr algn="ctr"/>
            <a:endParaRPr lang="en-US" b="1" dirty="0">
              <a:solidFill>
                <a:srgbClr val="006666"/>
              </a:solidFill>
              <a:latin typeface="Calibri" panose="020F0502020204030204" pitchFamily="34" charset="0"/>
              <a:cs typeface="Calibri" panose="020F0502020204030204" pitchFamily="34" charset="0"/>
            </a:endParaRPr>
          </a:p>
          <a:p>
            <a:pPr algn="ctr"/>
            <a:r>
              <a:rPr lang="en-US" b="1" dirty="0">
                <a:solidFill>
                  <a:srgbClr val="006666"/>
                </a:solidFill>
                <a:latin typeface="Calibri" panose="020F0502020204030204" pitchFamily="34" charset="0"/>
                <a:cs typeface="Calibri" panose="020F0502020204030204" pitchFamily="34" charset="0"/>
              </a:rPr>
              <a:t>Quality control</a:t>
            </a:r>
          </a:p>
        </p:txBody>
      </p:sp>
      <p:pic>
        <p:nvPicPr>
          <p:cNvPr id="38" name="Graphic 37">
            <a:extLst>
              <a:ext uri="{FF2B5EF4-FFF2-40B4-BE49-F238E27FC236}">
                <a16:creationId xmlns:a16="http://schemas.microsoft.com/office/drawing/2014/main" id="{33E29DCF-6592-4643-A778-82F8769A65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79197" y="3836352"/>
            <a:ext cx="274320" cy="274320"/>
          </a:xfrm>
          <a:prstGeom prst="rect">
            <a:avLst/>
          </a:prstGeom>
        </p:spPr>
      </p:pic>
      <p:pic>
        <p:nvPicPr>
          <p:cNvPr id="14340" name="Picture 4" descr="Image result for etl icon png">
            <a:extLst>
              <a:ext uri="{FF2B5EF4-FFF2-40B4-BE49-F238E27FC236}">
                <a16:creationId xmlns:a16="http://schemas.microsoft.com/office/drawing/2014/main" id="{A48AACD6-724D-4390-BB82-ACCFFDAD1AED}"/>
              </a:ext>
            </a:extLst>
          </p:cNvPr>
          <p:cNvPicPr>
            <a:picLocks noChangeAspect="1" noChangeArrowheads="1"/>
          </p:cNvPicPr>
          <p:nvPr/>
        </p:nvPicPr>
        <p:blipFill>
          <a:blip r:embed="rId10">
            <a:clrChange>
              <a:clrFrom>
                <a:srgbClr val="040404">
                  <a:alpha val="5882"/>
                </a:srgbClr>
              </a:clrFrom>
              <a:clrTo>
                <a:srgbClr val="040404">
                  <a:alpha val="0"/>
                </a:srgbClr>
              </a:clrTo>
            </a:clrChange>
            <a:extLst>
              <a:ext uri="{28A0092B-C50C-407E-A947-70E740481C1C}">
                <a14:useLocalDpi xmlns:a14="http://schemas.microsoft.com/office/drawing/2010/main" val="0"/>
              </a:ext>
            </a:extLst>
          </a:blip>
          <a:srcRect/>
          <a:stretch>
            <a:fillRect/>
          </a:stretch>
        </p:blipFill>
        <p:spPr bwMode="auto">
          <a:xfrm flipH="1">
            <a:off x="4855484" y="2731199"/>
            <a:ext cx="485552" cy="485552"/>
          </a:xfrm>
          <a:prstGeom prst="rect">
            <a:avLst/>
          </a:prstGeom>
          <a:noFill/>
          <a:extLst>
            <a:ext uri="{909E8E84-426E-40DD-AFC4-6F175D3DCCD1}">
              <a14:hiddenFill xmlns:a14="http://schemas.microsoft.com/office/drawing/2010/main">
                <a:solidFill>
                  <a:srgbClr val="FFFFFF"/>
                </a:solidFill>
              </a14:hiddenFill>
            </a:ext>
          </a:extLst>
        </p:spPr>
      </p:pic>
      <p:grpSp>
        <p:nvGrpSpPr>
          <p:cNvPr id="14343" name="Group 14342">
            <a:extLst>
              <a:ext uri="{FF2B5EF4-FFF2-40B4-BE49-F238E27FC236}">
                <a16:creationId xmlns:a16="http://schemas.microsoft.com/office/drawing/2014/main" id="{330581E2-BD11-49D8-824F-0732B7F19F71}"/>
              </a:ext>
            </a:extLst>
          </p:cNvPr>
          <p:cNvGrpSpPr/>
          <p:nvPr/>
        </p:nvGrpSpPr>
        <p:grpSpPr>
          <a:xfrm>
            <a:off x="4867871" y="4682748"/>
            <a:ext cx="504351" cy="554861"/>
            <a:chOff x="4834471" y="2810871"/>
            <a:chExt cx="2474263" cy="2474263"/>
          </a:xfrm>
        </p:grpSpPr>
        <p:pic>
          <p:nvPicPr>
            <p:cNvPr id="14339" name="Graphic 14338" descr="Ribbon">
              <a:extLst>
                <a:ext uri="{FF2B5EF4-FFF2-40B4-BE49-F238E27FC236}">
                  <a16:creationId xmlns:a16="http://schemas.microsoft.com/office/drawing/2014/main" id="{1C0D6AEA-ECE3-41DE-A0A4-76BF84CDB7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4471" y="2810871"/>
              <a:ext cx="2474263" cy="2474263"/>
            </a:xfrm>
            <a:prstGeom prst="rect">
              <a:avLst/>
            </a:prstGeom>
          </p:spPr>
        </p:pic>
        <p:pic>
          <p:nvPicPr>
            <p:cNvPr id="14342" name="Graphic 14341" descr="Trophy">
              <a:extLst>
                <a:ext uri="{FF2B5EF4-FFF2-40B4-BE49-F238E27FC236}">
                  <a16:creationId xmlns:a16="http://schemas.microsoft.com/office/drawing/2014/main" id="{63A7D50B-51CB-41AC-B84E-F902EA9543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4579" y="3336229"/>
              <a:ext cx="741839" cy="741839"/>
            </a:xfrm>
            <a:prstGeom prst="rect">
              <a:avLst/>
            </a:prstGeom>
          </p:spPr>
        </p:pic>
      </p:grpSp>
      <p:sp>
        <p:nvSpPr>
          <p:cNvPr id="39" name="TextBox 38">
            <a:extLst>
              <a:ext uri="{FF2B5EF4-FFF2-40B4-BE49-F238E27FC236}">
                <a16:creationId xmlns:a16="http://schemas.microsoft.com/office/drawing/2014/main" id="{6DE493FB-45C9-463A-BEE2-0FDFFAB7522B}"/>
              </a:ext>
            </a:extLst>
          </p:cNvPr>
          <p:cNvSpPr txBox="1"/>
          <p:nvPr/>
        </p:nvSpPr>
        <p:spPr>
          <a:xfrm>
            <a:off x="3653510" y="6269981"/>
            <a:ext cx="4884980" cy="3080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latin typeface="Abadi" panose="020B0604020104020204" pitchFamily="34" charset="0"/>
              </a:rPr>
              <a:t>Event Library is updated every 2 weeks</a:t>
            </a:r>
          </a:p>
        </p:txBody>
      </p:sp>
    </p:spTree>
    <p:extLst>
      <p:ext uri="{BB962C8B-B14F-4D97-AF65-F5344CB8AC3E}">
        <p14:creationId xmlns:p14="http://schemas.microsoft.com/office/powerpoint/2010/main" val="20618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AAB7C33D-35AB-4271-9920-4396097FC025}"/>
              </a:ext>
            </a:extLst>
          </p:cNvPr>
          <p:cNvSpPr/>
          <p:nvPr/>
        </p:nvSpPr>
        <p:spPr>
          <a:xfrm>
            <a:off x="187114" y="1695172"/>
            <a:ext cx="11834334" cy="3165702"/>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1" name="Straight Connector 70">
            <a:extLst>
              <a:ext uri="{FF2B5EF4-FFF2-40B4-BE49-F238E27FC236}">
                <a16:creationId xmlns:a16="http://schemas.microsoft.com/office/drawing/2014/main" id="{6E4753B2-D01B-4EBB-997B-BBF673A09F60}"/>
              </a:ext>
            </a:extLst>
          </p:cNvPr>
          <p:cNvCxnSpPr>
            <a:cxnSpLocks/>
          </p:cNvCxnSpPr>
          <p:nvPr/>
        </p:nvCxnSpPr>
        <p:spPr>
          <a:xfrm>
            <a:off x="187114" y="3060776"/>
            <a:ext cx="11834334"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Rounded Rectangle 99">
            <a:extLst>
              <a:ext uri="{FF2B5EF4-FFF2-40B4-BE49-F238E27FC236}">
                <a16:creationId xmlns:a16="http://schemas.microsoft.com/office/drawing/2014/main" id="{AAF141F5-EC63-4CB6-8F09-6CBADC922A1B}"/>
              </a:ext>
            </a:extLst>
          </p:cNvPr>
          <p:cNvSpPr/>
          <p:nvPr/>
        </p:nvSpPr>
        <p:spPr>
          <a:xfrm>
            <a:off x="1238755" y="2792218"/>
            <a:ext cx="1200602" cy="527121"/>
          </a:xfrm>
          <a:prstGeom prst="roundRect">
            <a:avLst/>
          </a:prstGeom>
          <a:solidFill>
            <a:srgbClr val="D20000"/>
          </a:solidFill>
          <a:ln/>
          <a:effectLst>
            <a:glow rad="88900">
              <a:srgbClr val="AA0414">
                <a:alpha val="40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2015</a:t>
            </a:r>
          </a:p>
        </p:txBody>
      </p:sp>
      <p:sp>
        <p:nvSpPr>
          <p:cNvPr id="73" name="Rounded Rectangle 99">
            <a:extLst>
              <a:ext uri="{FF2B5EF4-FFF2-40B4-BE49-F238E27FC236}">
                <a16:creationId xmlns:a16="http://schemas.microsoft.com/office/drawing/2014/main" id="{6BA9CD07-6E40-4AC4-8C22-9BF4894E587C}"/>
              </a:ext>
            </a:extLst>
          </p:cNvPr>
          <p:cNvSpPr/>
          <p:nvPr/>
        </p:nvSpPr>
        <p:spPr>
          <a:xfrm>
            <a:off x="3509188" y="2789160"/>
            <a:ext cx="1200602" cy="527121"/>
          </a:xfrm>
          <a:prstGeom prst="roundRect">
            <a:avLst/>
          </a:prstGeom>
          <a:solidFill>
            <a:schemeClr val="accent4">
              <a:lumMod val="75000"/>
            </a:schemeClr>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2016</a:t>
            </a:r>
          </a:p>
        </p:txBody>
      </p:sp>
      <p:sp>
        <p:nvSpPr>
          <p:cNvPr id="74" name="Rounded Rectangle 99">
            <a:extLst>
              <a:ext uri="{FF2B5EF4-FFF2-40B4-BE49-F238E27FC236}">
                <a16:creationId xmlns:a16="http://schemas.microsoft.com/office/drawing/2014/main" id="{3BC2BE04-65E4-45C0-8B1C-0F9E333DD925}"/>
              </a:ext>
            </a:extLst>
          </p:cNvPr>
          <p:cNvSpPr/>
          <p:nvPr/>
        </p:nvSpPr>
        <p:spPr>
          <a:xfrm>
            <a:off x="10015858" y="2775537"/>
            <a:ext cx="1200602" cy="527121"/>
          </a:xfrm>
          <a:prstGeom prst="roundRect">
            <a:avLst/>
          </a:prstGeom>
          <a:solidFill>
            <a:schemeClr val="accent6"/>
          </a:solidFill>
          <a:ln/>
          <a:effectLst>
            <a:glow rad="88900">
              <a:schemeClr val="accent6">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Road Ahead</a:t>
            </a:r>
          </a:p>
        </p:txBody>
      </p:sp>
      <p:grpSp>
        <p:nvGrpSpPr>
          <p:cNvPr id="76" name="Group 75">
            <a:extLst>
              <a:ext uri="{FF2B5EF4-FFF2-40B4-BE49-F238E27FC236}">
                <a16:creationId xmlns:a16="http://schemas.microsoft.com/office/drawing/2014/main" id="{449B58BB-20CB-407B-AFAD-2809E8932A7E}"/>
              </a:ext>
            </a:extLst>
          </p:cNvPr>
          <p:cNvGrpSpPr/>
          <p:nvPr/>
        </p:nvGrpSpPr>
        <p:grpSpPr>
          <a:xfrm>
            <a:off x="2699877" y="2268377"/>
            <a:ext cx="182880" cy="862163"/>
            <a:chOff x="3080329" y="2118669"/>
            <a:chExt cx="182880" cy="862163"/>
          </a:xfrm>
          <a:solidFill>
            <a:srgbClr val="D20000"/>
          </a:solidFill>
        </p:grpSpPr>
        <p:cxnSp>
          <p:nvCxnSpPr>
            <p:cNvPr id="77" name="Straight Connector 76">
              <a:extLst>
                <a:ext uri="{FF2B5EF4-FFF2-40B4-BE49-F238E27FC236}">
                  <a16:creationId xmlns:a16="http://schemas.microsoft.com/office/drawing/2014/main" id="{3AAFD751-43DE-447C-9B7E-608C24051C64}"/>
                </a:ext>
              </a:extLst>
            </p:cNvPr>
            <p:cNvCxnSpPr>
              <a:cxnSpLocks/>
              <a:stCxn id="78" idx="0"/>
              <a:endCxn id="79" idx="4"/>
            </p:cNvCxnSpPr>
            <p:nvPr/>
          </p:nvCxnSpPr>
          <p:spPr>
            <a:xfrm flipH="1" flipV="1">
              <a:off x="3170685" y="2210109"/>
              <a:ext cx="1084" cy="587843"/>
            </a:xfrm>
            <a:prstGeom prst="line">
              <a:avLst/>
            </a:prstGeom>
            <a:ln/>
          </p:spPr>
          <p:style>
            <a:lnRef idx="1">
              <a:schemeClr val="accent3"/>
            </a:lnRef>
            <a:fillRef idx="0">
              <a:schemeClr val="accent3"/>
            </a:fillRef>
            <a:effectRef idx="0">
              <a:schemeClr val="accent3"/>
            </a:effectRef>
            <a:fontRef idx="minor">
              <a:schemeClr val="tx1"/>
            </a:fontRef>
          </p:style>
        </p:cxnSp>
        <p:sp>
          <p:nvSpPr>
            <p:cNvPr id="78" name="Oval 77">
              <a:extLst>
                <a:ext uri="{FF2B5EF4-FFF2-40B4-BE49-F238E27FC236}">
                  <a16:creationId xmlns:a16="http://schemas.microsoft.com/office/drawing/2014/main" id="{CC8F64B6-0DC3-4FDB-B125-F96C62DF9BA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Oval 78">
              <a:extLst>
                <a:ext uri="{FF2B5EF4-FFF2-40B4-BE49-F238E27FC236}">
                  <a16:creationId xmlns:a16="http://schemas.microsoft.com/office/drawing/2014/main" id="{D11C2990-43E1-4128-909D-4F54A1F3208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80302A71-5B7C-45D5-8B63-BAA1DC3F5FD4}"/>
              </a:ext>
            </a:extLst>
          </p:cNvPr>
          <p:cNvGrpSpPr/>
          <p:nvPr/>
        </p:nvGrpSpPr>
        <p:grpSpPr>
          <a:xfrm>
            <a:off x="3133274" y="2954333"/>
            <a:ext cx="182880" cy="910283"/>
            <a:chOff x="781676" y="2804278"/>
            <a:chExt cx="182880" cy="910283"/>
          </a:xfrm>
          <a:solidFill>
            <a:srgbClr val="D20000"/>
          </a:solidFill>
        </p:grpSpPr>
        <p:cxnSp>
          <p:nvCxnSpPr>
            <p:cNvPr id="81" name="Straight Connector 80">
              <a:extLst>
                <a:ext uri="{FF2B5EF4-FFF2-40B4-BE49-F238E27FC236}">
                  <a16:creationId xmlns:a16="http://schemas.microsoft.com/office/drawing/2014/main" id="{D5302960-54C3-43CE-89CE-799571C2B779}"/>
                </a:ext>
              </a:extLst>
            </p:cNvPr>
            <p:cNvCxnSpPr>
              <a:cxnSpLocks/>
              <a:stCxn id="82" idx="4"/>
              <a:endCxn id="83" idx="0"/>
            </p:cNvCxnSpPr>
            <p:nvPr/>
          </p:nvCxnSpPr>
          <p:spPr>
            <a:xfrm>
              <a:off x="873116" y="2987158"/>
              <a:ext cx="0" cy="635963"/>
            </a:xfrm>
            <a:prstGeom prst="line">
              <a:avLst/>
            </a:prstGeom>
            <a:ln/>
          </p:spPr>
          <p:style>
            <a:lnRef idx="1">
              <a:schemeClr val="accent3"/>
            </a:lnRef>
            <a:fillRef idx="0">
              <a:schemeClr val="accent3"/>
            </a:fillRef>
            <a:effectRef idx="0">
              <a:schemeClr val="accent3"/>
            </a:effectRef>
            <a:fontRef idx="minor">
              <a:schemeClr val="tx1"/>
            </a:fontRef>
          </p:style>
        </p:cxnSp>
        <p:sp>
          <p:nvSpPr>
            <p:cNvPr id="82" name="Oval 81">
              <a:extLst>
                <a:ext uri="{FF2B5EF4-FFF2-40B4-BE49-F238E27FC236}">
                  <a16:creationId xmlns:a16="http://schemas.microsoft.com/office/drawing/2014/main" id="{8CF6972C-D26A-4193-9F6A-85C3A2BA3132}"/>
                </a:ext>
              </a:extLst>
            </p:cNvPr>
            <p:cNvSpPr/>
            <p:nvPr/>
          </p:nvSpPr>
          <p:spPr>
            <a:xfrm>
              <a:off x="781676" y="280427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Oval 82">
              <a:extLst>
                <a:ext uri="{FF2B5EF4-FFF2-40B4-BE49-F238E27FC236}">
                  <a16:creationId xmlns:a16="http://schemas.microsoft.com/office/drawing/2014/main" id="{F8BDCECB-6716-4AB5-9C3F-FFA0848250DF}"/>
                </a:ext>
              </a:extLst>
            </p:cNvPr>
            <p:cNvSpPr/>
            <p:nvPr/>
          </p:nvSpPr>
          <p:spPr>
            <a:xfrm>
              <a:off x="827396" y="36231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84" name="TextBox 83">
            <a:extLst>
              <a:ext uri="{FF2B5EF4-FFF2-40B4-BE49-F238E27FC236}">
                <a16:creationId xmlns:a16="http://schemas.microsoft.com/office/drawing/2014/main" id="{AAE2D1D5-71C5-4CCE-8F8D-9EF8114C3AAD}"/>
              </a:ext>
            </a:extLst>
          </p:cNvPr>
          <p:cNvSpPr txBox="1"/>
          <p:nvPr/>
        </p:nvSpPr>
        <p:spPr>
          <a:xfrm>
            <a:off x="2287222" y="3782744"/>
            <a:ext cx="19263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D20000"/>
                </a:solidFill>
                <a:effectLst/>
                <a:uLnTx/>
                <a:uFillTx/>
                <a:latin typeface="Arial"/>
                <a:ea typeface="+mn-ea"/>
                <a:cs typeface="+mn-cs"/>
              </a:rPr>
              <a:t>Dashboard Visualization</a:t>
            </a:r>
          </a:p>
        </p:txBody>
      </p:sp>
      <p:grpSp>
        <p:nvGrpSpPr>
          <p:cNvPr id="85" name="Group 84">
            <a:extLst>
              <a:ext uri="{FF2B5EF4-FFF2-40B4-BE49-F238E27FC236}">
                <a16:creationId xmlns:a16="http://schemas.microsoft.com/office/drawing/2014/main" id="{92335B78-0764-4CC8-92B6-FC6700BA4A77}"/>
              </a:ext>
            </a:extLst>
          </p:cNvPr>
          <p:cNvGrpSpPr/>
          <p:nvPr/>
        </p:nvGrpSpPr>
        <p:grpSpPr>
          <a:xfrm rot="10800000">
            <a:off x="622856" y="2237281"/>
            <a:ext cx="182880" cy="910283"/>
            <a:chOff x="781676" y="2804278"/>
            <a:chExt cx="182880" cy="910283"/>
          </a:xfrm>
        </p:grpSpPr>
        <p:cxnSp>
          <p:nvCxnSpPr>
            <p:cNvPr id="86" name="Straight Connector 85">
              <a:extLst>
                <a:ext uri="{FF2B5EF4-FFF2-40B4-BE49-F238E27FC236}">
                  <a16:creationId xmlns:a16="http://schemas.microsoft.com/office/drawing/2014/main" id="{060E6640-C706-4B8C-B732-02F75309C3A7}"/>
                </a:ext>
              </a:extLst>
            </p:cNvPr>
            <p:cNvCxnSpPr>
              <a:cxnSpLocks/>
              <a:stCxn id="87" idx="4"/>
              <a:endCxn id="88" idx="0"/>
            </p:cNvCxnSpPr>
            <p:nvPr/>
          </p:nvCxnSpPr>
          <p:spPr>
            <a:xfrm>
              <a:off x="873116" y="2987158"/>
              <a:ext cx="0" cy="635963"/>
            </a:xfrm>
            <a:prstGeom prst="line">
              <a:avLst/>
            </a:prstGeom>
            <a:ln/>
          </p:spPr>
          <p:style>
            <a:lnRef idx="1">
              <a:schemeClr val="accent6"/>
            </a:lnRef>
            <a:fillRef idx="0">
              <a:schemeClr val="accent6"/>
            </a:fillRef>
            <a:effectRef idx="0">
              <a:schemeClr val="accent6"/>
            </a:effectRef>
            <a:fontRef idx="minor">
              <a:schemeClr val="tx1"/>
            </a:fontRef>
          </p:style>
        </p:cxnSp>
        <p:sp>
          <p:nvSpPr>
            <p:cNvPr id="87" name="Oval 86">
              <a:extLst>
                <a:ext uri="{FF2B5EF4-FFF2-40B4-BE49-F238E27FC236}">
                  <a16:creationId xmlns:a16="http://schemas.microsoft.com/office/drawing/2014/main" id="{353544BA-351E-465E-8CB5-589129339769}"/>
                </a:ext>
              </a:extLst>
            </p:cNvPr>
            <p:cNvSpPr/>
            <p:nvPr/>
          </p:nvSpPr>
          <p:spPr>
            <a:xfrm>
              <a:off x="781676" y="2804278"/>
              <a:ext cx="182880" cy="18288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A9EF86A5-7BC7-420D-B093-525831ADB4F4}"/>
                </a:ext>
              </a:extLst>
            </p:cNvPr>
            <p:cNvSpPr/>
            <p:nvPr/>
          </p:nvSpPr>
          <p:spPr>
            <a:xfrm>
              <a:off x="827396" y="3623121"/>
              <a:ext cx="91440" cy="9144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90" name="Group 89">
            <a:extLst>
              <a:ext uri="{FF2B5EF4-FFF2-40B4-BE49-F238E27FC236}">
                <a16:creationId xmlns:a16="http://schemas.microsoft.com/office/drawing/2014/main" id="{5541061D-46E0-4506-98BA-FD576A77BFB5}"/>
              </a:ext>
            </a:extLst>
          </p:cNvPr>
          <p:cNvGrpSpPr/>
          <p:nvPr/>
        </p:nvGrpSpPr>
        <p:grpSpPr>
          <a:xfrm>
            <a:off x="7291993" y="2248062"/>
            <a:ext cx="182880" cy="862163"/>
            <a:chOff x="3080329" y="2118669"/>
            <a:chExt cx="182880" cy="862163"/>
          </a:xfrm>
        </p:grpSpPr>
        <p:cxnSp>
          <p:nvCxnSpPr>
            <p:cNvPr id="91" name="Straight Connector 90">
              <a:extLst>
                <a:ext uri="{FF2B5EF4-FFF2-40B4-BE49-F238E27FC236}">
                  <a16:creationId xmlns:a16="http://schemas.microsoft.com/office/drawing/2014/main" id="{77F72AC5-40E8-4CDF-A745-526BFACCD8F3}"/>
                </a:ext>
              </a:extLst>
            </p:cNvPr>
            <p:cNvCxnSpPr>
              <a:cxnSpLocks/>
              <a:stCxn id="92" idx="0"/>
              <a:endCxn id="93" idx="4"/>
            </p:cNvCxnSpPr>
            <p:nvPr/>
          </p:nvCxnSpPr>
          <p:spPr>
            <a:xfrm flipH="1" flipV="1">
              <a:off x="3170685" y="2210109"/>
              <a:ext cx="1084" cy="587843"/>
            </a:xfrm>
            <a:prstGeom prst="line">
              <a:avLst/>
            </a:prstGeom>
            <a:solidFill>
              <a:srgbClr val="BF9000"/>
            </a:solidFill>
            <a:ln w="25400">
              <a:solidFill>
                <a:srgbClr val="BF9000"/>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00BB9241-66E5-4E33-8F4C-0C004E55AC36}"/>
                </a:ext>
              </a:extLst>
            </p:cNvPr>
            <p:cNvSpPr/>
            <p:nvPr/>
          </p:nvSpPr>
          <p:spPr>
            <a:xfrm>
              <a:off x="3080329" y="2797952"/>
              <a:ext cx="182880" cy="18288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Oval 92">
              <a:extLst>
                <a:ext uri="{FF2B5EF4-FFF2-40B4-BE49-F238E27FC236}">
                  <a16:creationId xmlns:a16="http://schemas.microsoft.com/office/drawing/2014/main" id="{73593390-31EF-4DE5-B010-3D186F6B436B}"/>
                </a:ext>
              </a:extLst>
            </p:cNvPr>
            <p:cNvSpPr/>
            <p:nvPr/>
          </p:nvSpPr>
          <p:spPr>
            <a:xfrm>
              <a:off x="3124965" y="2118669"/>
              <a:ext cx="91440" cy="91440"/>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4" name="TextBox 93">
            <a:extLst>
              <a:ext uri="{FF2B5EF4-FFF2-40B4-BE49-F238E27FC236}">
                <a16:creationId xmlns:a16="http://schemas.microsoft.com/office/drawing/2014/main" id="{D26F9F08-CB85-4E44-BFF3-8E0C61739D13}"/>
              </a:ext>
            </a:extLst>
          </p:cNvPr>
          <p:cNvSpPr txBox="1"/>
          <p:nvPr/>
        </p:nvSpPr>
        <p:spPr>
          <a:xfrm>
            <a:off x="6705590" y="1850036"/>
            <a:ext cx="13688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BF9000"/>
                </a:solidFill>
                <a:effectLst/>
                <a:uLnTx/>
                <a:uFillTx/>
                <a:latin typeface="Arial"/>
                <a:ea typeface="+mn-ea"/>
                <a:cs typeface="+mn-cs"/>
                <a:hlinkClick r:id="rId2" action="ppaction://hlinksldjump"/>
              </a:rPr>
              <a:t>RGM Strategy Questions</a:t>
            </a:r>
            <a:endParaRPr kumimoji="0" lang="en-US" sz="1200" b="1" i="0" u="none" strike="noStrike" kern="1200" cap="none" spc="0" normalizeH="0" baseline="0" noProof="0" dirty="0">
              <a:ln>
                <a:noFill/>
              </a:ln>
              <a:solidFill>
                <a:srgbClr val="BF9000"/>
              </a:solidFill>
              <a:effectLst/>
              <a:uLnTx/>
              <a:uFillTx/>
              <a:latin typeface="Arial"/>
              <a:ea typeface="+mn-ea"/>
              <a:cs typeface="+mn-cs"/>
            </a:endParaRPr>
          </a:p>
        </p:txBody>
      </p:sp>
      <p:grpSp>
        <p:nvGrpSpPr>
          <p:cNvPr id="95" name="Group 94">
            <a:extLst>
              <a:ext uri="{FF2B5EF4-FFF2-40B4-BE49-F238E27FC236}">
                <a16:creationId xmlns:a16="http://schemas.microsoft.com/office/drawing/2014/main" id="{F37EC82F-89A6-4CD8-ABA1-0725C05C5FC2}"/>
              </a:ext>
            </a:extLst>
          </p:cNvPr>
          <p:cNvGrpSpPr/>
          <p:nvPr/>
        </p:nvGrpSpPr>
        <p:grpSpPr>
          <a:xfrm>
            <a:off x="4962556" y="2276641"/>
            <a:ext cx="182880" cy="862163"/>
            <a:chOff x="3080329" y="2118669"/>
            <a:chExt cx="182880" cy="862163"/>
          </a:xfrm>
          <a:solidFill>
            <a:srgbClr val="6D2419"/>
          </a:solidFill>
        </p:grpSpPr>
        <p:cxnSp>
          <p:nvCxnSpPr>
            <p:cNvPr id="96" name="Straight Connector 95">
              <a:extLst>
                <a:ext uri="{FF2B5EF4-FFF2-40B4-BE49-F238E27FC236}">
                  <a16:creationId xmlns:a16="http://schemas.microsoft.com/office/drawing/2014/main" id="{1C953C96-9850-4DD5-B8F6-C529269FC1FC}"/>
                </a:ext>
              </a:extLst>
            </p:cNvPr>
            <p:cNvCxnSpPr>
              <a:cxnSpLocks/>
              <a:stCxn id="97" idx="0"/>
              <a:endCxn id="98"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97" name="Oval 96">
              <a:extLst>
                <a:ext uri="{FF2B5EF4-FFF2-40B4-BE49-F238E27FC236}">
                  <a16:creationId xmlns:a16="http://schemas.microsoft.com/office/drawing/2014/main" id="{6E9F1026-E1C7-4B31-AA53-18CA9237CDBB}"/>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8" name="Oval 97">
              <a:extLst>
                <a:ext uri="{FF2B5EF4-FFF2-40B4-BE49-F238E27FC236}">
                  <a16:creationId xmlns:a16="http://schemas.microsoft.com/office/drawing/2014/main" id="{2ADD1A85-6083-46A2-A2D7-0BE62E447B9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99" name="TextBox 98">
            <a:extLst>
              <a:ext uri="{FF2B5EF4-FFF2-40B4-BE49-F238E27FC236}">
                <a16:creationId xmlns:a16="http://schemas.microsoft.com/office/drawing/2014/main" id="{C61BE54D-9970-4210-81EF-F2A22C6C2F96}"/>
              </a:ext>
            </a:extLst>
          </p:cNvPr>
          <p:cNvSpPr txBox="1"/>
          <p:nvPr/>
        </p:nvSpPr>
        <p:spPr>
          <a:xfrm>
            <a:off x="4340742" y="1942369"/>
            <a:ext cx="14269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6D2419"/>
                </a:solidFill>
                <a:effectLst/>
                <a:uLnTx/>
                <a:uFillTx/>
                <a:latin typeface="Arial"/>
                <a:ea typeface="+mn-ea"/>
                <a:cs typeface="+mn-cs"/>
              </a:rPr>
              <a:t>Action Insights</a:t>
            </a:r>
          </a:p>
        </p:txBody>
      </p:sp>
      <p:grpSp>
        <p:nvGrpSpPr>
          <p:cNvPr id="100" name="Group 99">
            <a:extLst>
              <a:ext uri="{FF2B5EF4-FFF2-40B4-BE49-F238E27FC236}">
                <a16:creationId xmlns:a16="http://schemas.microsoft.com/office/drawing/2014/main" id="{6D6827DA-DF5E-4FB9-814A-9701350E6D26}"/>
              </a:ext>
            </a:extLst>
          </p:cNvPr>
          <p:cNvGrpSpPr/>
          <p:nvPr/>
        </p:nvGrpSpPr>
        <p:grpSpPr>
          <a:xfrm rot="10800000">
            <a:off x="5391216" y="2973868"/>
            <a:ext cx="182880" cy="862163"/>
            <a:chOff x="3080329" y="2118669"/>
            <a:chExt cx="182880" cy="862163"/>
          </a:xfrm>
          <a:solidFill>
            <a:srgbClr val="6D2419"/>
          </a:solidFill>
        </p:grpSpPr>
        <p:cxnSp>
          <p:nvCxnSpPr>
            <p:cNvPr id="101" name="Straight Connector 100">
              <a:extLst>
                <a:ext uri="{FF2B5EF4-FFF2-40B4-BE49-F238E27FC236}">
                  <a16:creationId xmlns:a16="http://schemas.microsoft.com/office/drawing/2014/main" id="{5773D61F-FCE6-46E7-B65E-2AC69ABD064C}"/>
                </a:ext>
              </a:extLst>
            </p:cNvPr>
            <p:cNvCxnSpPr>
              <a:cxnSpLocks/>
              <a:stCxn id="102" idx="0"/>
              <a:endCxn id="103" idx="4"/>
            </p:cNvCxnSpPr>
            <p:nvPr/>
          </p:nvCxnSpPr>
          <p:spPr>
            <a:xfrm flipH="1" flipV="1">
              <a:off x="3170685" y="2210109"/>
              <a:ext cx="1084" cy="587843"/>
            </a:xfrm>
            <a:prstGeom prst="line">
              <a:avLst/>
            </a:prstGeom>
            <a:ln/>
          </p:spPr>
          <p:style>
            <a:lnRef idx="1">
              <a:schemeClr val="accent4"/>
            </a:lnRef>
            <a:fillRef idx="0">
              <a:schemeClr val="accent4"/>
            </a:fillRef>
            <a:effectRef idx="0">
              <a:schemeClr val="accent4"/>
            </a:effectRef>
            <a:fontRef idx="minor">
              <a:schemeClr val="tx1"/>
            </a:fontRef>
          </p:style>
        </p:cxnSp>
        <p:sp>
          <p:nvSpPr>
            <p:cNvPr id="102" name="Oval 101">
              <a:extLst>
                <a:ext uri="{FF2B5EF4-FFF2-40B4-BE49-F238E27FC236}">
                  <a16:creationId xmlns:a16="http://schemas.microsoft.com/office/drawing/2014/main" id="{C9B8CD21-E6A9-4881-8814-C48FC7B1675C}"/>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Oval 102">
              <a:extLst>
                <a:ext uri="{FF2B5EF4-FFF2-40B4-BE49-F238E27FC236}">
                  <a16:creationId xmlns:a16="http://schemas.microsoft.com/office/drawing/2014/main" id="{677C41AD-AA17-497F-9C44-D1CC1F5C0A70}"/>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4" name="TextBox 103">
            <a:extLst>
              <a:ext uri="{FF2B5EF4-FFF2-40B4-BE49-F238E27FC236}">
                <a16:creationId xmlns:a16="http://schemas.microsoft.com/office/drawing/2014/main" id="{0F2DC10D-9B06-48B2-867E-8A88DA037208}"/>
              </a:ext>
            </a:extLst>
          </p:cNvPr>
          <p:cNvSpPr txBox="1"/>
          <p:nvPr/>
        </p:nvSpPr>
        <p:spPr>
          <a:xfrm>
            <a:off x="4653569" y="3852525"/>
            <a:ext cx="1658174" cy="276999"/>
          </a:xfrm>
          <a:prstGeom prst="rect">
            <a:avLst/>
          </a:prstGeom>
          <a:noFill/>
        </p:spPr>
        <p:txBody>
          <a:bodyPr wrap="square" rtlCol="0">
            <a:spAutoFit/>
          </a:bodyPr>
          <a:lstStyle/>
          <a:p>
            <a:pPr lvl="0" algn="ctr">
              <a:defRPr/>
            </a:pPr>
            <a:r>
              <a:rPr lang="en-US" sz="1200" b="1" u="sng" dirty="0">
                <a:solidFill>
                  <a:srgbClr val="6D2419"/>
                </a:solidFill>
              </a:rPr>
              <a:t>Plan Advisor</a:t>
            </a:r>
          </a:p>
        </p:txBody>
      </p:sp>
      <p:grpSp>
        <p:nvGrpSpPr>
          <p:cNvPr id="105" name="Group 104">
            <a:extLst>
              <a:ext uri="{FF2B5EF4-FFF2-40B4-BE49-F238E27FC236}">
                <a16:creationId xmlns:a16="http://schemas.microsoft.com/office/drawing/2014/main" id="{3EDF8AFC-50BE-4E66-80EC-9C80B18F83B8}"/>
              </a:ext>
            </a:extLst>
          </p:cNvPr>
          <p:cNvGrpSpPr/>
          <p:nvPr/>
        </p:nvGrpSpPr>
        <p:grpSpPr>
          <a:xfrm>
            <a:off x="9132748" y="2293783"/>
            <a:ext cx="182880" cy="862163"/>
            <a:chOff x="3080329" y="2118669"/>
            <a:chExt cx="182880" cy="862163"/>
          </a:xfrm>
        </p:grpSpPr>
        <p:cxnSp>
          <p:nvCxnSpPr>
            <p:cNvPr id="106" name="Straight Connector 105">
              <a:extLst>
                <a:ext uri="{FF2B5EF4-FFF2-40B4-BE49-F238E27FC236}">
                  <a16:creationId xmlns:a16="http://schemas.microsoft.com/office/drawing/2014/main" id="{6E7FB1BE-4D85-4DB7-8A5F-66C0A83D821A}"/>
                </a:ext>
              </a:extLst>
            </p:cNvPr>
            <p:cNvCxnSpPr>
              <a:cxnSpLocks/>
              <a:stCxn id="107" idx="0"/>
              <a:endCxn id="108"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31550E8D-FA99-4E23-AC6F-9B5E19F1D13E}"/>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Oval 107">
              <a:extLst>
                <a:ext uri="{FF2B5EF4-FFF2-40B4-BE49-F238E27FC236}">
                  <a16:creationId xmlns:a16="http://schemas.microsoft.com/office/drawing/2014/main" id="{0E9FD8A8-C5EE-405B-81B9-66346C411544}"/>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TextBox 108">
            <a:extLst>
              <a:ext uri="{FF2B5EF4-FFF2-40B4-BE49-F238E27FC236}">
                <a16:creationId xmlns:a16="http://schemas.microsoft.com/office/drawing/2014/main" id="{2C7DA8F8-0534-43BE-BC7A-2236FCE6B2DE}"/>
              </a:ext>
            </a:extLst>
          </p:cNvPr>
          <p:cNvSpPr txBox="1"/>
          <p:nvPr/>
        </p:nvSpPr>
        <p:spPr>
          <a:xfrm>
            <a:off x="8087347" y="1850036"/>
            <a:ext cx="22969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solidFill>
                <a:effectLst/>
                <a:uLnTx/>
                <a:uFillTx/>
                <a:latin typeface="Arial"/>
                <a:ea typeface="+mn-ea"/>
                <a:cs typeface="+mn-cs"/>
                <a:hlinkClick r:id="rId3" action="ppaction://hlinksldjump"/>
              </a:rPr>
              <a:t>Consumer Promotion Optimization</a:t>
            </a:r>
            <a:endParaRPr kumimoji="0" lang="en-US" sz="1200" b="1" i="0" u="none" strike="noStrike" kern="1200" cap="none" spc="0" normalizeH="0" baseline="0" noProof="0" dirty="0">
              <a:ln>
                <a:noFill/>
              </a:ln>
              <a:solidFill>
                <a:srgbClr val="70AD47"/>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163CDCF4-2A7E-439C-8659-2B26BB014DAE}"/>
              </a:ext>
            </a:extLst>
          </p:cNvPr>
          <p:cNvGrpSpPr/>
          <p:nvPr/>
        </p:nvGrpSpPr>
        <p:grpSpPr>
          <a:xfrm rot="10800000">
            <a:off x="9510689" y="2973588"/>
            <a:ext cx="182880" cy="862163"/>
            <a:chOff x="3080329" y="2118669"/>
            <a:chExt cx="182880" cy="862163"/>
          </a:xfrm>
        </p:grpSpPr>
        <p:cxnSp>
          <p:nvCxnSpPr>
            <p:cNvPr id="111" name="Straight Connector 110">
              <a:extLst>
                <a:ext uri="{FF2B5EF4-FFF2-40B4-BE49-F238E27FC236}">
                  <a16:creationId xmlns:a16="http://schemas.microsoft.com/office/drawing/2014/main" id="{CC808072-CEEA-410D-9A4F-AD213000A2DB}"/>
                </a:ext>
              </a:extLst>
            </p:cNvPr>
            <p:cNvCxnSpPr>
              <a:cxnSpLocks/>
              <a:stCxn id="112" idx="0"/>
              <a:endCxn id="113" idx="4"/>
            </p:cNvCxnSpPr>
            <p:nvPr/>
          </p:nvCxnSpPr>
          <p:spPr>
            <a:xfrm flipH="1" flipV="1">
              <a:off x="3170685" y="2210109"/>
              <a:ext cx="1084" cy="587843"/>
            </a:xfrm>
            <a:prstGeom prst="line">
              <a:avLst/>
            </a:prstGeom>
            <a:solidFill>
              <a:srgbClr val="BF9000"/>
            </a:solidFill>
            <a:ln w="25400">
              <a:solidFill>
                <a:srgbClr val="70AD47"/>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F6999A2-E3D0-4614-859F-1310A050F803}"/>
                </a:ext>
              </a:extLst>
            </p:cNvPr>
            <p:cNvSpPr/>
            <p:nvPr/>
          </p:nvSpPr>
          <p:spPr>
            <a:xfrm>
              <a:off x="3080329" y="2797952"/>
              <a:ext cx="182880" cy="18288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Oval 112">
              <a:extLst>
                <a:ext uri="{FF2B5EF4-FFF2-40B4-BE49-F238E27FC236}">
                  <a16:creationId xmlns:a16="http://schemas.microsoft.com/office/drawing/2014/main" id="{39EA7496-066F-4FF4-BE9F-E3242DCC3047}"/>
                </a:ext>
              </a:extLst>
            </p:cNvPr>
            <p:cNvSpPr/>
            <p:nvPr/>
          </p:nvSpPr>
          <p:spPr>
            <a:xfrm>
              <a:off x="3124965" y="2118669"/>
              <a:ext cx="91440" cy="9144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14" name="TextBox 113">
            <a:extLst>
              <a:ext uri="{FF2B5EF4-FFF2-40B4-BE49-F238E27FC236}">
                <a16:creationId xmlns:a16="http://schemas.microsoft.com/office/drawing/2014/main" id="{E7F59EB9-8DE3-4CE1-9894-8D19A9E7CF00}"/>
              </a:ext>
            </a:extLst>
          </p:cNvPr>
          <p:cNvSpPr txBox="1"/>
          <p:nvPr/>
        </p:nvSpPr>
        <p:spPr>
          <a:xfrm>
            <a:off x="8826995" y="3782744"/>
            <a:ext cx="1557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70AD47"/>
                </a:solidFill>
                <a:effectLst/>
                <a:uLnTx/>
                <a:uFillTx/>
                <a:latin typeface="Arial"/>
                <a:ea typeface="+mn-ea"/>
                <a:cs typeface="+mn-cs"/>
              </a:rPr>
              <a:t>IA for Drug Channel V1</a:t>
            </a:r>
          </a:p>
        </p:txBody>
      </p:sp>
      <p:sp>
        <p:nvSpPr>
          <p:cNvPr id="115" name="Rounded Rectangle 99">
            <a:extLst>
              <a:ext uri="{FF2B5EF4-FFF2-40B4-BE49-F238E27FC236}">
                <a16:creationId xmlns:a16="http://schemas.microsoft.com/office/drawing/2014/main" id="{08014DA9-20C9-490B-8432-B25B56858F14}"/>
              </a:ext>
            </a:extLst>
          </p:cNvPr>
          <p:cNvSpPr/>
          <p:nvPr/>
        </p:nvSpPr>
        <p:spPr>
          <a:xfrm>
            <a:off x="5711442" y="2794456"/>
            <a:ext cx="1200602" cy="527121"/>
          </a:xfrm>
          <a:prstGeom prst="roundRect">
            <a:avLst/>
          </a:prstGeom>
          <a:solidFill>
            <a:srgbClr val="BF9000"/>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2017</a:t>
            </a:r>
          </a:p>
        </p:txBody>
      </p:sp>
      <p:sp>
        <p:nvSpPr>
          <p:cNvPr id="116" name="Rounded Rectangle 99">
            <a:extLst>
              <a:ext uri="{FF2B5EF4-FFF2-40B4-BE49-F238E27FC236}">
                <a16:creationId xmlns:a16="http://schemas.microsoft.com/office/drawing/2014/main" id="{102D6D1E-5BC8-4045-86DA-0ADCC7EC0BD7}"/>
              </a:ext>
            </a:extLst>
          </p:cNvPr>
          <p:cNvSpPr/>
          <p:nvPr/>
        </p:nvSpPr>
        <p:spPr>
          <a:xfrm>
            <a:off x="7781466" y="2798928"/>
            <a:ext cx="1200602" cy="527121"/>
          </a:xfrm>
          <a:prstGeom prst="roundRect">
            <a:avLst/>
          </a:prstGeom>
          <a:solidFill>
            <a:srgbClr val="70AD47"/>
          </a:solidFill>
          <a:ln>
            <a:noFill/>
          </a:ln>
          <a:effectLst>
            <a:glow rad="88900">
              <a:schemeClr val="accent4">
                <a:lumMod val="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2018</a:t>
            </a:r>
          </a:p>
        </p:txBody>
      </p:sp>
      <p:sp>
        <p:nvSpPr>
          <p:cNvPr id="117" name="TextBox 116">
            <a:extLst>
              <a:ext uri="{FF2B5EF4-FFF2-40B4-BE49-F238E27FC236}">
                <a16:creationId xmlns:a16="http://schemas.microsoft.com/office/drawing/2014/main" id="{A3D4DAB1-A96D-4DBF-9D25-0DCC736BA110}"/>
              </a:ext>
            </a:extLst>
          </p:cNvPr>
          <p:cNvSpPr txBox="1"/>
          <p:nvPr/>
        </p:nvSpPr>
        <p:spPr>
          <a:xfrm>
            <a:off x="10281483" y="1850036"/>
            <a:ext cx="17935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IA for Drug Channel V2</a:t>
            </a:r>
          </a:p>
        </p:txBody>
      </p:sp>
      <p:grpSp>
        <p:nvGrpSpPr>
          <p:cNvPr id="118" name="Group 117">
            <a:extLst>
              <a:ext uri="{FF2B5EF4-FFF2-40B4-BE49-F238E27FC236}">
                <a16:creationId xmlns:a16="http://schemas.microsoft.com/office/drawing/2014/main" id="{34A8CCA2-26DD-4E12-A437-20855F3ED84D}"/>
              </a:ext>
            </a:extLst>
          </p:cNvPr>
          <p:cNvGrpSpPr/>
          <p:nvPr/>
        </p:nvGrpSpPr>
        <p:grpSpPr>
          <a:xfrm>
            <a:off x="11351833" y="2281406"/>
            <a:ext cx="182880" cy="862163"/>
            <a:chOff x="3080329" y="2118669"/>
            <a:chExt cx="182880" cy="862163"/>
          </a:xfrm>
          <a:solidFill>
            <a:schemeClr val="bg1">
              <a:lumMod val="50000"/>
            </a:schemeClr>
          </a:solidFill>
        </p:grpSpPr>
        <p:cxnSp>
          <p:nvCxnSpPr>
            <p:cNvPr id="119" name="Straight Connector 118">
              <a:extLst>
                <a:ext uri="{FF2B5EF4-FFF2-40B4-BE49-F238E27FC236}">
                  <a16:creationId xmlns:a16="http://schemas.microsoft.com/office/drawing/2014/main" id="{D56D2080-68D1-45F6-B622-CAA69430DAA1}"/>
                </a:ext>
              </a:extLst>
            </p:cNvPr>
            <p:cNvCxnSpPr>
              <a:cxnSpLocks/>
              <a:stCxn id="120" idx="0"/>
              <a:endCxn id="121"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0" name="Oval 119">
              <a:extLst>
                <a:ext uri="{FF2B5EF4-FFF2-40B4-BE49-F238E27FC236}">
                  <a16:creationId xmlns:a16="http://schemas.microsoft.com/office/drawing/2014/main" id="{8C9A8B4F-D4C8-4EA1-B5C9-9358771FEE58}"/>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1" name="Oval 120">
              <a:extLst>
                <a:ext uri="{FF2B5EF4-FFF2-40B4-BE49-F238E27FC236}">
                  <a16:creationId xmlns:a16="http://schemas.microsoft.com/office/drawing/2014/main" id="{B9E022E7-7C0D-4F27-859A-BD8A1094A3F7}"/>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2" name="Group 121">
            <a:extLst>
              <a:ext uri="{FF2B5EF4-FFF2-40B4-BE49-F238E27FC236}">
                <a16:creationId xmlns:a16="http://schemas.microsoft.com/office/drawing/2014/main" id="{3CAB1752-D1F7-45B7-923A-ADC077DA62DD}"/>
              </a:ext>
            </a:extLst>
          </p:cNvPr>
          <p:cNvGrpSpPr/>
          <p:nvPr/>
        </p:nvGrpSpPr>
        <p:grpSpPr>
          <a:xfrm rot="10800000">
            <a:off x="11626882" y="2967051"/>
            <a:ext cx="182880" cy="862163"/>
            <a:chOff x="3080329" y="2118669"/>
            <a:chExt cx="182880" cy="862163"/>
          </a:xfrm>
          <a:solidFill>
            <a:schemeClr val="bg1">
              <a:lumMod val="50000"/>
            </a:schemeClr>
          </a:solidFill>
        </p:grpSpPr>
        <p:cxnSp>
          <p:nvCxnSpPr>
            <p:cNvPr id="123" name="Straight Connector 122">
              <a:extLst>
                <a:ext uri="{FF2B5EF4-FFF2-40B4-BE49-F238E27FC236}">
                  <a16:creationId xmlns:a16="http://schemas.microsoft.com/office/drawing/2014/main" id="{BB6287AE-014B-43FA-B7D2-8AB59440E46F}"/>
                </a:ext>
              </a:extLst>
            </p:cNvPr>
            <p:cNvCxnSpPr>
              <a:cxnSpLocks/>
              <a:stCxn id="124" idx="0"/>
              <a:endCxn id="125" idx="4"/>
            </p:cNvCxnSpPr>
            <p:nvPr/>
          </p:nvCxnSpPr>
          <p:spPr>
            <a:xfrm flipH="1" flipV="1">
              <a:off x="3170685" y="2210109"/>
              <a:ext cx="1084" cy="587843"/>
            </a:xfrm>
            <a:prstGeom prst="line">
              <a:avLst/>
            </a:prstGeom>
            <a:ln/>
          </p:spPr>
          <p:style>
            <a:lnRef idx="1">
              <a:schemeClr val="accent6"/>
            </a:lnRef>
            <a:fillRef idx="0">
              <a:schemeClr val="accent6"/>
            </a:fillRef>
            <a:effectRef idx="0">
              <a:schemeClr val="accent6"/>
            </a:effectRef>
            <a:fontRef idx="minor">
              <a:schemeClr val="tx1"/>
            </a:fontRef>
          </p:style>
        </p:cxnSp>
        <p:sp>
          <p:nvSpPr>
            <p:cNvPr id="124" name="Oval 123">
              <a:extLst>
                <a:ext uri="{FF2B5EF4-FFF2-40B4-BE49-F238E27FC236}">
                  <a16:creationId xmlns:a16="http://schemas.microsoft.com/office/drawing/2014/main" id="{F70681D2-E23E-4027-A814-98917488D479}"/>
                </a:ext>
              </a:extLst>
            </p:cNvPr>
            <p:cNvSpPr/>
            <p:nvPr/>
          </p:nvSpPr>
          <p:spPr>
            <a:xfrm>
              <a:off x="3080329" y="2797952"/>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5" name="Oval 124">
              <a:extLst>
                <a:ext uri="{FF2B5EF4-FFF2-40B4-BE49-F238E27FC236}">
                  <a16:creationId xmlns:a16="http://schemas.microsoft.com/office/drawing/2014/main" id="{7D257B31-E42F-407B-B813-04BD8EDE53CA}"/>
                </a:ext>
              </a:extLst>
            </p:cNvPr>
            <p:cNvSpPr/>
            <p:nvPr/>
          </p:nvSpPr>
          <p:spPr>
            <a:xfrm>
              <a:off x="3124965" y="2118669"/>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0B3A3911-271F-4DF3-8B6A-F2A31A2753CF}"/>
              </a:ext>
            </a:extLst>
          </p:cNvPr>
          <p:cNvSpPr txBox="1"/>
          <p:nvPr/>
        </p:nvSpPr>
        <p:spPr>
          <a:xfrm>
            <a:off x="10716851" y="3824375"/>
            <a:ext cx="15246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FFFF">
                    <a:lumMod val="50000"/>
                  </a:srgbClr>
                </a:solidFill>
                <a:effectLst/>
                <a:uLnTx/>
                <a:uFillTx/>
                <a:latin typeface="Arial"/>
                <a:ea typeface="+mn-ea"/>
                <a:cs typeface="+mn-cs"/>
              </a:rPr>
              <a:t>Elasticity Tool</a:t>
            </a:r>
          </a:p>
        </p:txBody>
      </p:sp>
      <p:sp>
        <p:nvSpPr>
          <p:cNvPr id="127" name="Arrow: Chevron 126">
            <a:extLst>
              <a:ext uri="{FF2B5EF4-FFF2-40B4-BE49-F238E27FC236}">
                <a16:creationId xmlns:a16="http://schemas.microsoft.com/office/drawing/2014/main" id="{B378E82F-FF55-423B-B17B-845FDDF498FC}"/>
              </a:ext>
            </a:extLst>
          </p:cNvPr>
          <p:cNvSpPr/>
          <p:nvPr/>
        </p:nvSpPr>
        <p:spPr>
          <a:xfrm>
            <a:off x="7762322" y="4335930"/>
            <a:ext cx="2622005"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70AD47"/>
                </a:solidFill>
                <a:effectLst/>
                <a:uLnTx/>
                <a:uFillTx/>
                <a:latin typeface="Arial"/>
                <a:ea typeface="+mn-ea"/>
                <a:cs typeface="+mn-cs"/>
              </a:rPr>
              <a:t>Consumer Promotion Optimization</a:t>
            </a:r>
          </a:p>
        </p:txBody>
      </p:sp>
      <p:sp>
        <p:nvSpPr>
          <p:cNvPr id="128" name="Arrow: Chevron 127">
            <a:extLst>
              <a:ext uri="{FF2B5EF4-FFF2-40B4-BE49-F238E27FC236}">
                <a16:creationId xmlns:a16="http://schemas.microsoft.com/office/drawing/2014/main" id="{7657CEE8-05BE-4318-9B46-4A63C4476838}"/>
              </a:ext>
            </a:extLst>
          </p:cNvPr>
          <p:cNvSpPr/>
          <p:nvPr/>
        </p:nvSpPr>
        <p:spPr>
          <a:xfrm>
            <a:off x="2241643" y="4328502"/>
            <a:ext cx="5624777" cy="385439"/>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DC291E"/>
                </a:solidFill>
                <a:effectLst/>
                <a:uLnTx/>
                <a:uFillTx/>
                <a:latin typeface="Arial"/>
                <a:ea typeface="+mn-ea"/>
                <a:cs typeface="+mn-cs"/>
              </a:rPr>
              <a:t>Trade Promotion Optimization</a:t>
            </a:r>
          </a:p>
        </p:txBody>
      </p:sp>
      <p:sp>
        <p:nvSpPr>
          <p:cNvPr id="129" name="Arrow: Pentagon 128">
            <a:extLst>
              <a:ext uri="{FF2B5EF4-FFF2-40B4-BE49-F238E27FC236}">
                <a16:creationId xmlns:a16="http://schemas.microsoft.com/office/drawing/2014/main" id="{2FA72D04-89B6-428D-970B-4BEB89602B9E}"/>
              </a:ext>
            </a:extLst>
          </p:cNvPr>
          <p:cNvSpPr/>
          <p:nvPr/>
        </p:nvSpPr>
        <p:spPr>
          <a:xfrm>
            <a:off x="390662" y="4330288"/>
            <a:ext cx="1932306" cy="385439"/>
          </a:xfrm>
          <a:prstGeom prst="homePlate">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2060"/>
                </a:solidFill>
                <a:effectLst/>
                <a:uLnTx/>
                <a:uFillTx/>
                <a:latin typeface="Arial"/>
                <a:ea typeface="+mn-ea"/>
                <a:cs typeface="+mn-cs"/>
              </a:rPr>
              <a:t>Trade Promotion Management</a:t>
            </a:r>
          </a:p>
        </p:txBody>
      </p:sp>
      <p:sp>
        <p:nvSpPr>
          <p:cNvPr id="130" name="Arrow: Chevron 129">
            <a:extLst>
              <a:ext uri="{FF2B5EF4-FFF2-40B4-BE49-F238E27FC236}">
                <a16:creationId xmlns:a16="http://schemas.microsoft.com/office/drawing/2014/main" id="{7CAC3107-8AA7-4CD8-AB1E-77F2B28ED8C0}"/>
              </a:ext>
            </a:extLst>
          </p:cNvPr>
          <p:cNvSpPr/>
          <p:nvPr/>
        </p:nvSpPr>
        <p:spPr>
          <a:xfrm>
            <a:off x="10291743" y="4325556"/>
            <a:ext cx="1597888" cy="374430"/>
          </a:xfrm>
          <a:prstGeom prst="chevron">
            <a:avLst/>
          </a:prstGeom>
          <a:solidFill>
            <a:schemeClr val="bg1">
              <a:lumMod val="9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lumMod val="50000"/>
                  </a:srgbClr>
                </a:solidFill>
                <a:effectLst/>
                <a:uLnTx/>
                <a:uFillTx/>
                <a:latin typeface="Arial"/>
                <a:ea typeface="+mn-ea"/>
                <a:cs typeface="+mn-cs"/>
              </a:rPr>
              <a:t>Precision Promotion….</a:t>
            </a:r>
          </a:p>
        </p:txBody>
      </p:sp>
      <p:pic>
        <p:nvPicPr>
          <p:cNvPr id="131" name="Picture 130">
            <a:extLst>
              <a:ext uri="{FF2B5EF4-FFF2-40B4-BE49-F238E27FC236}">
                <a16:creationId xmlns:a16="http://schemas.microsoft.com/office/drawing/2014/main" id="{FBBC6740-4CCC-473E-9091-2E8040895F67}"/>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7077" y="5400872"/>
            <a:ext cx="1294661" cy="1041636"/>
          </a:xfrm>
          <a:prstGeom prst="rect">
            <a:avLst/>
          </a:prstGeom>
        </p:spPr>
      </p:pic>
      <p:sp>
        <p:nvSpPr>
          <p:cNvPr id="132" name="Rectangle 131">
            <a:extLst>
              <a:ext uri="{FF2B5EF4-FFF2-40B4-BE49-F238E27FC236}">
                <a16:creationId xmlns:a16="http://schemas.microsoft.com/office/drawing/2014/main" id="{3B168F83-14F5-4447-A744-0E7589592762}"/>
              </a:ext>
            </a:extLst>
          </p:cNvPr>
          <p:cNvSpPr/>
          <p:nvPr/>
        </p:nvSpPr>
        <p:spPr>
          <a:xfrm>
            <a:off x="1872675" y="5484037"/>
            <a:ext cx="9728334" cy="8156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rPr>
              <a:t>As a big data &amp; analytics partner for Coca Cola since 2014, Mu Sigma has worked with RGM consistently bringing thought leadership and problem solving capabilities that support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lumMod val="50000"/>
                </a:srgbClr>
              </a:solidFill>
              <a:effectLst/>
              <a:uLnTx/>
              <a:uFillTx/>
              <a:latin typeface="Arial" charset="0"/>
              <a:ea typeface="+mn-ea"/>
              <a:cs typeface="Times New Roman" pitchFamily="18" charset="0"/>
            </a:endParaRPr>
          </a:p>
        </p:txBody>
      </p:sp>
      <p:graphicFrame>
        <p:nvGraphicFramePr>
          <p:cNvPr id="133" name="Table 132">
            <a:extLst>
              <a:ext uri="{FF2B5EF4-FFF2-40B4-BE49-F238E27FC236}">
                <a16:creationId xmlns:a16="http://schemas.microsoft.com/office/drawing/2014/main" id="{3C7F8B26-08D5-48B1-A2A7-B866163B6221}"/>
              </a:ext>
            </a:extLst>
          </p:cNvPr>
          <p:cNvGraphicFramePr>
            <a:graphicFrameLocks noGrp="1"/>
          </p:cNvGraphicFramePr>
          <p:nvPr/>
        </p:nvGraphicFramePr>
        <p:xfrm>
          <a:off x="187114" y="5510360"/>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4" name="Table 133">
            <a:extLst>
              <a:ext uri="{FF2B5EF4-FFF2-40B4-BE49-F238E27FC236}">
                <a16:creationId xmlns:a16="http://schemas.microsoft.com/office/drawing/2014/main" id="{B8F7E31A-5BB6-4A3C-8D0A-4278D0B5B93E}"/>
              </a:ext>
            </a:extLst>
          </p:cNvPr>
          <p:cNvGraphicFramePr>
            <a:graphicFrameLocks noGrp="1"/>
          </p:cNvGraphicFramePr>
          <p:nvPr/>
        </p:nvGraphicFramePr>
        <p:xfrm>
          <a:off x="187114" y="6300078"/>
          <a:ext cx="11877163" cy="161195"/>
        </p:xfrm>
        <a:graphic>
          <a:graphicData uri="http://schemas.openxmlformats.org/drawingml/2006/table">
            <a:tbl>
              <a:tblPr firstRow="1" firstCol="1" lastCol="1" bandRow="1"/>
              <a:tblGrid>
                <a:gridCol w="11877163">
                  <a:extLst>
                    <a:ext uri="{9D8B030D-6E8A-4147-A177-3AD203B41FA5}">
                      <a16:colId xmlns:a16="http://schemas.microsoft.com/office/drawing/2014/main" val="20000"/>
                    </a:ext>
                  </a:extLst>
                </a:gridCol>
              </a:tblGrid>
              <a:tr h="156553">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endParaRPr lang="en-US" sz="1000" b="0" i="0" u="none" strike="noStrike" dirty="0">
                        <a:solidFill>
                          <a:srgbClr val="000000"/>
                        </a:solidFill>
                        <a:effectLst/>
                        <a:latin typeface="Calibri" panose="020F0502020204030204" pitchFamily="34" charset="0"/>
                      </a:endParaRPr>
                    </a:p>
                  </a:txBody>
                  <a:tcPr marL="8795" marR="8795" marT="8795" marB="0" anchor="ctr">
                    <a:lnL>
                      <a:noFill/>
                    </a:lnL>
                    <a:lnR>
                      <a:noFill/>
                    </a:lnR>
                    <a:lnT w="127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68" name="Title 1">
            <a:extLst>
              <a:ext uri="{FF2B5EF4-FFF2-40B4-BE49-F238E27FC236}">
                <a16:creationId xmlns:a16="http://schemas.microsoft.com/office/drawing/2014/main" id="{342F7086-04C9-4652-AEA7-57C3A1EE8D83}"/>
              </a:ext>
            </a:extLst>
          </p:cNvPr>
          <p:cNvSpPr txBox="1">
            <a:spLocks/>
          </p:cNvSpPr>
          <p:nvPr/>
        </p:nvSpPr>
        <p:spPr bwMode="auto">
          <a:xfrm>
            <a:off x="328951" y="275169"/>
            <a:ext cx="117254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kern="0" dirty="0">
                <a:latin typeface="Selawik" panose="020B0502040204020203" pitchFamily="34" charset="0"/>
              </a:rPr>
              <a:t>Over the years, Mu Sigma has partnered with CCNA Trade Capability group</a:t>
            </a:r>
            <a:br>
              <a:rPr lang="en-US" kern="0" dirty="0"/>
            </a:br>
            <a:r>
              <a:rPr lang="en-US" sz="2000" kern="0" dirty="0">
                <a:latin typeface="Selawik" panose="020B0502040204020203" pitchFamily="34" charset="0"/>
              </a:rPr>
              <a:t> to continuously improve &amp; evolve trade promotion effectiveness</a:t>
            </a:r>
          </a:p>
        </p:txBody>
      </p:sp>
      <p:grpSp>
        <p:nvGrpSpPr>
          <p:cNvPr id="5" name="Group 4">
            <a:extLst>
              <a:ext uri="{FF2B5EF4-FFF2-40B4-BE49-F238E27FC236}">
                <a16:creationId xmlns:a16="http://schemas.microsoft.com/office/drawing/2014/main" id="{87993B55-6612-4A40-98CC-FE85D32690E0}"/>
              </a:ext>
            </a:extLst>
          </p:cNvPr>
          <p:cNvGrpSpPr/>
          <p:nvPr/>
        </p:nvGrpSpPr>
        <p:grpSpPr>
          <a:xfrm>
            <a:off x="2189621" y="1830215"/>
            <a:ext cx="1607553" cy="501307"/>
            <a:chOff x="265122" y="1728991"/>
            <a:chExt cx="1607553" cy="501307"/>
          </a:xfrm>
        </p:grpSpPr>
        <p:sp>
          <p:nvSpPr>
            <p:cNvPr id="4" name="Rectangle: Rounded Corners 3">
              <a:extLst>
                <a:ext uri="{FF2B5EF4-FFF2-40B4-BE49-F238E27FC236}">
                  <a16:creationId xmlns:a16="http://schemas.microsoft.com/office/drawing/2014/main" id="{BB21BF54-0ED9-4CE3-91B8-8E65D7E2FB1B}"/>
                </a:ext>
              </a:extLst>
            </p:cNvPr>
            <p:cNvSpPr/>
            <p:nvPr/>
          </p:nvSpPr>
          <p:spPr>
            <a:xfrm>
              <a:off x="265122" y="1768633"/>
              <a:ext cx="1155522" cy="461665"/>
            </a:xfrm>
            <a:prstGeom prst="roundRect">
              <a:avLst/>
            </a:prstGeom>
            <a:solidFill>
              <a:schemeClr val="accent3">
                <a:lumMod val="20000"/>
                <a:lumOff val="8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pic>
          <p:nvPicPr>
            <p:cNvPr id="3" name="Graphic 2" descr="Research">
              <a:extLst>
                <a:ext uri="{FF2B5EF4-FFF2-40B4-BE49-F238E27FC236}">
                  <a16:creationId xmlns:a16="http://schemas.microsoft.com/office/drawing/2014/main" id="{B545F3B9-AA66-4408-A2C8-93D113B957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7124" y="1728991"/>
              <a:ext cx="445551" cy="445551"/>
            </a:xfrm>
            <a:prstGeom prst="rect">
              <a:avLst/>
            </a:prstGeom>
          </p:spPr>
        </p:pic>
      </p:grpSp>
      <p:sp>
        <p:nvSpPr>
          <p:cNvPr id="75" name="TextBox 74">
            <a:extLst>
              <a:ext uri="{FF2B5EF4-FFF2-40B4-BE49-F238E27FC236}">
                <a16:creationId xmlns:a16="http://schemas.microsoft.com/office/drawing/2014/main" id="{9A4A7732-2EB8-429C-961D-F9A08609E058}"/>
              </a:ext>
            </a:extLst>
          </p:cNvPr>
          <p:cNvSpPr txBox="1"/>
          <p:nvPr/>
        </p:nvSpPr>
        <p:spPr>
          <a:xfrm>
            <a:off x="240715" y="1942369"/>
            <a:ext cx="1230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hlinkClick r:id="rId7" action="ppaction://hlinksldjump"/>
              </a:rPr>
              <a:t>Event Library</a:t>
            </a:r>
            <a:endParaRPr kumimoji="0" lang="en-US" sz="1200" b="1" i="0" u="none" strike="noStrike" kern="1200" cap="none" spc="0" normalizeH="0" baseline="0" noProof="0" dirty="0">
              <a:ln>
                <a:noFill/>
              </a:ln>
              <a:solidFill>
                <a:srgbClr val="002060"/>
              </a:solidFill>
              <a:effectLst/>
              <a:uLnTx/>
              <a:uFillTx/>
              <a:latin typeface="Arial"/>
              <a:ea typeface="+mn-ea"/>
              <a:cs typeface="+mn-cs"/>
            </a:endParaRPr>
          </a:p>
        </p:txBody>
      </p:sp>
      <p:sp>
        <p:nvSpPr>
          <p:cNvPr id="89" name="TextBox 88">
            <a:extLst>
              <a:ext uri="{FF2B5EF4-FFF2-40B4-BE49-F238E27FC236}">
                <a16:creationId xmlns:a16="http://schemas.microsoft.com/office/drawing/2014/main" id="{9132975A-2E1D-48F2-A189-121663143E73}"/>
              </a:ext>
            </a:extLst>
          </p:cNvPr>
          <p:cNvSpPr txBox="1"/>
          <p:nvPr/>
        </p:nvSpPr>
        <p:spPr>
          <a:xfrm>
            <a:off x="2249294" y="1850036"/>
            <a:ext cx="11144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20000"/>
                </a:solidFill>
                <a:effectLst/>
                <a:uLnTx/>
                <a:uFillTx/>
                <a:latin typeface="Arial"/>
                <a:ea typeface="+mn-ea"/>
                <a:cs typeface="+mn-cs"/>
                <a:hlinkClick r:id="rId7" action="ppaction://hlinksldjump"/>
              </a:rPr>
              <a:t>Integrated Algorithm</a:t>
            </a:r>
            <a:endParaRPr kumimoji="0" lang="en-US" sz="1200" b="1" i="0" u="none" strike="noStrike" kern="1200" cap="none" spc="0" normalizeH="0" baseline="0" noProof="0" dirty="0">
              <a:ln>
                <a:noFill/>
              </a:ln>
              <a:solidFill>
                <a:srgbClr val="D20000"/>
              </a:solidFill>
              <a:effectLst/>
              <a:uLnTx/>
              <a:uFillTx/>
              <a:latin typeface="Arial"/>
              <a:ea typeface="+mn-ea"/>
              <a:cs typeface="+mn-cs"/>
            </a:endParaRPr>
          </a:p>
        </p:txBody>
      </p:sp>
      <p:sp>
        <p:nvSpPr>
          <p:cNvPr id="136" name="Freeform 45">
            <a:extLst>
              <a:ext uri="{FF2B5EF4-FFF2-40B4-BE49-F238E27FC236}">
                <a16:creationId xmlns:a16="http://schemas.microsoft.com/office/drawing/2014/main" id="{CACF3846-C572-4BF6-AC2E-CFFFABD46B4A}"/>
              </a:ext>
            </a:extLst>
          </p:cNvPr>
          <p:cNvSpPr>
            <a:spLocks noEditPoints="1"/>
          </p:cNvSpPr>
          <p:nvPr/>
        </p:nvSpPr>
        <p:spPr bwMode="auto">
          <a:xfrm>
            <a:off x="1440713" y="1925384"/>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933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500" fill="hold"/>
                                        <p:tgtEl>
                                          <p:spTgt spid="136"/>
                                        </p:tgtEl>
                                        <p:attrNameLst>
                                          <p:attrName>ppt_w</p:attrName>
                                        </p:attrNameLst>
                                      </p:cBhvr>
                                      <p:tavLst>
                                        <p:tav tm="0">
                                          <p:val>
                                            <p:fltVal val="0"/>
                                          </p:val>
                                        </p:tav>
                                        <p:tav tm="100000">
                                          <p:val>
                                            <p:strVal val="#ppt_w"/>
                                          </p:val>
                                        </p:tav>
                                      </p:tavLst>
                                    </p:anim>
                                    <p:anim calcmode="lin" valueType="num">
                                      <p:cBhvr>
                                        <p:cTn id="8" dur="500" fill="hold"/>
                                        <p:tgtEl>
                                          <p:spTgt spid="136"/>
                                        </p:tgtEl>
                                        <p:attrNameLst>
                                          <p:attrName>ppt_h</p:attrName>
                                        </p:attrNameLst>
                                      </p:cBhvr>
                                      <p:tavLst>
                                        <p:tav tm="0">
                                          <p:val>
                                            <p:fltVal val="0"/>
                                          </p:val>
                                        </p:tav>
                                        <p:tav tm="100000">
                                          <p:val>
                                            <p:strVal val="#ppt_h"/>
                                          </p:val>
                                        </p:tav>
                                      </p:tavLst>
                                    </p:anim>
                                    <p:animEffect transition="in" filter="fade">
                                      <p:cBhvr>
                                        <p:cTn id="9" dur="500"/>
                                        <p:tgtEl>
                                          <p:spTgt spid="13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8F011E-6E08-4087-AE7B-D5A3201B75D9}"/>
              </a:ext>
            </a:extLst>
          </p:cNvPr>
          <p:cNvSpPr/>
          <p:nvPr/>
        </p:nvSpPr>
        <p:spPr>
          <a:xfrm>
            <a:off x="-13874" y="1154079"/>
            <a:ext cx="4148020" cy="52998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4" name="Rectangle 3">
            <a:extLst>
              <a:ext uri="{FF2B5EF4-FFF2-40B4-BE49-F238E27FC236}">
                <a16:creationId xmlns:a16="http://schemas.microsoft.com/office/drawing/2014/main" id="{E3A6CA37-83EE-421E-BFD8-3C99A31C6100}"/>
              </a:ext>
            </a:extLst>
          </p:cNvPr>
          <p:cNvSpPr/>
          <p:nvPr/>
        </p:nvSpPr>
        <p:spPr>
          <a:xfrm>
            <a:off x="4092109" y="1156034"/>
            <a:ext cx="4006877" cy="529988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5" name="Rectangle 4">
            <a:extLst>
              <a:ext uri="{FF2B5EF4-FFF2-40B4-BE49-F238E27FC236}">
                <a16:creationId xmlns:a16="http://schemas.microsoft.com/office/drawing/2014/main" id="{C8781A49-FD69-4661-A0A8-05EF6FE0A1DB}"/>
              </a:ext>
            </a:extLst>
          </p:cNvPr>
          <p:cNvSpPr/>
          <p:nvPr/>
        </p:nvSpPr>
        <p:spPr>
          <a:xfrm>
            <a:off x="8106166" y="1154079"/>
            <a:ext cx="4077754" cy="529988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9" name="Rectangle 8">
            <a:extLst>
              <a:ext uri="{FF2B5EF4-FFF2-40B4-BE49-F238E27FC236}">
                <a16:creationId xmlns:a16="http://schemas.microsoft.com/office/drawing/2014/main" id="{05753B4F-2DEB-4D6A-A7C6-D4FFB585877F}"/>
              </a:ext>
            </a:extLst>
          </p:cNvPr>
          <p:cNvSpPr/>
          <p:nvPr/>
        </p:nvSpPr>
        <p:spPr>
          <a:xfrm>
            <a:off x="47617" y="2292368"/>
            <a:ext cx="1079346" cy="876423"/>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rPr>
              <a:t>Raw data</a:t>
            </a:r>
          </a:p>
          <a:p>
            <a:r>
              <a:rPr lang="en-US" sz="1200" dirty="0">
                <a:solidFill>
                  <a:schemeClr val="tx1"/>
                </a:solidFill>
              </a:rPr>
              <a:t>Variables</a:t>
            </a:r>
            <a:endParaRPr lang="en-US" sz="1400" dirty="0">
              <a:solidFill>
                <a:schemeClr val="tx1"/>
              </a:solidFill>
            </a:endParaRPr>
          </a:p>
        </p:txBody>
      </p:sp>
      <p:pic>
        <p:nvPicPr>
          <p:cNvPr id="12" name="Picture 11">
            <a:extLst>
              <a:ext uri="{FF2B5EF4-FFF2-40B4-BE49-F238E27FC236}">
                <a16:creationId xmlns:a16="http://schemas.microsoft.com/office/drawing/2014/main" id="{094FF385-55CC-4207-9C16-251FFD2C0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269266" y="2135224"/>
            <a:ext cx="2015178" cy="2201804"/>
          </a:xfrm>
          <a:prstGeom prst="rect">
            <a:avLst/>
          </a:prstGeom>
        </p:spPr>
      </p:pic>
      <p:sp>
        <p:nvSpPr>
          <p:cNvPr id="14" name="TextBox 13">
            <a:extLst>
              <a:ext uri="{FF2B5EF4-FFF2-40B4-BE49-F238E27FC236}">
                <a16:creationId xmlns:a16="http://schemas.microsoft.com/office/drawing/2014/main" id="{FA1826AC-0D7C-4A0E-9D47-8271E64D166C}"/>
              </a:ext>
            </a:extLst>
          </p:cNvPr>
          <p:cNvSpPr txBox="1"/>
          <p:nvPr/>
        </p:nvSpPr>
        <p:spPr>
          <a:xfrm>
            <a:off x="4711119" y="1652442"/>
            <a:ext cx="2853132" cy="461665"/>
          </a:xfrm>
          <a:prstGeom prst="rect">
            <a:avLst/>
          </a:prstGeom>
          <a:noFill/>
        </p:spPr>
        <p:txBody>
          <a:bodyPr wrap="square" rtlCol="0">
            <a:spAutoFit/>
          </a:bodyPr>
          <a:lstStyle/>
          <a:p>
            <a:pPr algn="ctr"/>
            <a:r>
              <a:rPr lang="en-US" sz="1200" b="1" dirty="0">
                <a:solidFill>
                  <a:prstClr val="black"/>
                </a:solidFill>
              </a:rPr>
              <a:t>Feature selection algorithm for scalability and accuracy</a:t>
            </a:r>
            <a:endParaRPr lang="en-US" sz="1200" b="1" dirty="0">
              <a:solidFill>
                <a:srgbClr val="C00000"/>
              </a:solidFill>
            </a:endParaRPr>
          </a:p>
        </p:txBody>
      </p:sp>
      <p:sp>
        <p:nvSpPr>
          <p:cNvPr id="17" name="Rectangle 16">
            <a:extLst>
              <a:ext uri="{FF2B5EF4-FFF2-40B4-BE49-F238E27FC236}">
                <a16:creationId xmlns:a16="http://schemas.microsoft.com/office/drawing/2014/main" id="{0B4C3BA2-58F9-4994-8EE7-2D793602AAC0}"/>
              </a:ext>
            </a:extLst>
          </p:cNvPr>
          <p:cNvSpPr/>
          <p:nvPr/>
        </p:nvSpPr>
        <p:spPr>
          <a:xfrm>
            <a:off x="95152" y="449805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Transformation</a:t>
            </a:r>
          </a:p>
        </p:txBody>
      </p:sp>
      <p:sp>
        <p:nvSpPr>
          <p:cNvPr id="18" name="Rectangle 17">
            <a:extLst>
              <a:ext uri="{FF2B5EF4-FFF2-40B4-BE49-F238E27FC236}">
                <a16:creationId xmlns:a16="http://schemas.microsoft.com/office/drawing/2014/main" id="{E55F2233-9037-43BF-81AF-5CD7EF7170CD}"/>
              </a:ext>
            </a:extLst>
          </p:cNvPr>
          <p:cNvSpPr/>
          <p:nvPr/>
        </p:nvSpPr>
        <p:spPr>
          <a:xfrm>
            <a:off x="95152" y="173882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Business sense</a:t>
            </a:r>
          </a:p>
        </p:txBody>
      </p:sp>
      <p:cxnSp>
        <p:nvCxnSpPr>
          <p:cNvPr id="50" name="Straight Connector 49">
            <a:extLst>
              <a:ext uri="{FF2B5EF4-FFF2-40B4-BE49-F238E27FC236}">
                <a16:creationId xmlns:a16="http://schemas.microsoft.com/office/drawing/2014/main" id="{D0FB6B6D-02AC-42E1-98C2-89AEC1CEB991}"/>
              </a:ext>
            </a:extLst>
          </p:cNvPr>
          <p:cNvCxnSpPr>
            <a:cxnSpLocks/>
            <a:stCxn id="52" idx="0"/>
            <a:endCxn id="33" idx="3"/>
          </p:cNvCxnSpPr>
          <p:nvPr/>
        </p:nvCxnSpPr>
        <p:spPr>
          <a:xfrm flipH="1" flipV="1">
            <a:off x="2881731" y="3939770"/>
            <a:ext cx="244922" cy="558281"/>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8C687E0-6777-4FD6-BF33-0990EB1B0099}"/>
              </a:ext>
            </a:extLst>
          </p:cNvPr>
          <p:cNvSpPr txBox="1"/>
          <p:nvPr/>
        </p:nvSpPr>
        <p:spPr>
          <a:xfrm>
            <a:off x="8517880" y="1620711"/>
            <a:ext cx="3205899" cy="461665"/>
          </a:xfrm>
          <a:prstGeom prst="rect">
            <a:avLst/>
          </a:prstGeom>
          <a:noFill/>
        </p:spPr>
        <p:txBody>
          <a:bodyPr wrap="square" rtlCol="0">
            <a:spAutoFit/>
          </a:bodyPr>
          <a:lstStyle/>
          <a:p>
            <a:pPr algn="ctr"/>
            <a:r>
              <a:rPr lang="en-US" sz="1200" b="1" dirty="0">
                <a:solidFill>
                  <a:prstClr val="black"/>
                </a:solidFill>
              </a:rPr>
              <a:t>Apply business intuitions on model equations</a:t>
            </a:r>
            <a:endParaRPr lang="en-US" sz="1200" b="1" dirty="0">
              <a:solidFill>
                <a:srgbClr val="C00000"/>
              </a:solidFill>
            </a:endParaRPr>
          </a:p>
        </p:txBody>
      </p:sp>
      <p:grpSp>
        <p:nvGrpSpPr>
          <p:cNvPr id="56" name="Group 78">
            <a:extLst>
              <a:ext uri="{FF2B5EF4-FFF2-40B4-BE49-F238E27FC236}">
                <a16:creationId xmlns:a16="http://schemas.microsoft.com/office/drawing/2014/main" id="{7D5DF735-9529-4651-B9F8-E4E4695D3C07}"/>
              </a:ext>
            </a:extLst>
          </p:cNvPr>
          <p:cNvGrpSpPr/>
          <p:nvPr/>
        </p:nvGrpSpPr>
        <p:grpSpPr>
          <a:xfrm>
            <a:off x="11242104" y="2142754"/>
            <a:ext cx="558911" cy="558911"/>
            <a:chOff x="7258980" y="1419610"/>
            <a:chExt cx="558911" cy="558911"/>
          </a:xfrm>
        </p:grpSpPr>
        <p:sp>
          <p:nvSpPr>
            <p:cNvPr id="57" name="Teardrop 56">
              <a:extLst>
                <a:ext uri="{FF2B5EF4-FFF2-40B4-BE49-F238E27FC236}">
                  <a16:creationId xmlns:a16="http://schemas.microsoft.com/office/drawing/2014/main" id="{D3777A8C-1EB4-4D30-B097-3C1D449DF9DD}"/>
                </a:ext>
              </a:extLst>
            </p:cNvPr>
            <p:cNvSpPr/>
            <p:nvPr/>
          </p:nvSpPr>
          <p:spPr>
            <a:xfrm rot="8100000">
              <a:off x="7258980" y="1419610"/>
              <a:ext cx="558911" cy="55891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152">
              <a:extLst>
                <a:ext uri="{FF2B5EF4-FFF2-40B4-BE49-F238E27FC236}">
                  <a16:creationId xmlns:a16="http://schemas.microsoft.com/office/drawing/2014/main" id="{CB7860D1-8AEF-4092-B03A-B7CD0FD09AF8}"/>
                </a:ext>
              </a:extLst>
            </p:cNvPr>
            <p:cNvSpPr>
              <a:spLocks noEditPoints="1"/>
            </p:cNvSpPr>
            <p:nvPr/>
          </p:nvSpPr>
          <p:spPr bwMode="auto">
            <a:xfrm>
              <a:off x="7397225" y="1605088"/>
              <a:ext cx="276028" cy="25508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65" name="Straight Connector 64">
            <a:extLst>
              <a:ext uri="{FF2B5EF4-FFF2-40B4-BE49-F238E27FC236}">
                <a16:creationId xmlns:a16="http://schemas.microsoft.com/office/drawing/2014/main" id="{650C9651-0CE5-4109-B5C5-1FE964C9D5B3}"/>
              </a:ext>
            </a:extLst>
          </p:cNvPr>
          <p:cNvCxnSpPr>
            <a:cxnSpLocks/>
            <a:stCxn id="57" idx="7"/>
            <a:endCxn id="59" idx="0"/>
          </p:cNvCxnSpPr>
          <p:nvPr/>
        </p:nvCxnSpPr>
        <p:spPr>
          <a:xfrm flipH="1">
            <a:off x="11521559" y="2817419"/>
            <a:ext cx="1" cy="501862"/>
          </a:xfrm>
          <a:prstGeom prst="line">
            <a:avLst/>
          </a:prstGeom>
          <a:ln w="19050">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9EF4921-60E2-45B3-BA37-61915DD7C3B1}"/>
              </a:ext>
            </a:extLst>
          </p:cNvPr>
          <p:cNvSpPr/>
          <p:nvPr/>
        </p:nvSpPr>
        <p:spPr>
          <a:xfrm>
            <a:off x="-737" y="4886915"/>
            <a:ext cx="12192737" cy="158127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5" name="TextBox 14">
            <a:extLst>
              <a:ext uri="{FF2B5EF4-FFF2-40B4-BE49-F238E27FC236}">
                <a16:creationId xmlns:a16="http://schemas.microsoft.com/office/drawing/2014/main" id="{4AB207A1-657F-4554-BB1E-613CED7E64C3}"/>
              </a:ext>
            </a:extLst>
          </p:cNvPr>
          <p:cNvSpPr txBox="1"/>
          <p:nvPr/>
        </p:nvSpPr>
        <p:spPr>
          <a:xfrm>
            <a:off x="8231107" y="5125158"/>
            <a:ext cx="3930372" cy="120032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1200" dirty="0"/>
          </a:p>
          <a:p>
            <a:pPr marL="285750" indent="-285750">
              <a:buFont typeface="Wingdings" panose="05000000000000000000" pitchFamily="2" charset="2"/>
              <a:buChar char="Ø"/>
            </a:pPr>
            <a:r>
              <a:rPr lang="en-US" sz="1200" dirty="0"/>
              <a:t>~35,000 (~80% of total) account/product combinations are modeled</a:t>
            </a:r>
          </a:p>
          <a:p>
            <a:pPr marL="285750" indent="-285750">
              <a:buFont typeface="Wingdings" panose="05000000000000000000" pitchFamily="2" charset="2"/>
              <a:buChar char="Ø"/>
            </a:pPr>
            <a:r>
              <a:rPr lang="en-US" sz="1200" dirty="0"/>
              <a:t>Error is under 25% for key account /products</a:t>
            </a:r>
          </a:p>
          <a:p>
            <a:pPr marL="285750" indent="-285750">
              <a:buFont typeface="Wingdings" panose="05000000000000000000" pitchFamily="2" charset="2"/>
              <a:buChar char="Ø"/>
            </a:pPr>
            <a:r>
              <a:rPr lang="en-US" sz="1200" dirty="0"/>
              <a:t>Error is under 30% for 75% of models</a:t>
            </a:r>
          </a:p>
          <a:p>
            <a:pPr marL="285750" indent="-285750">
              <a:buFont typeface="Wingdings" panose="05000000000000000000" pitchFamily="2" charset="2"/>
              <a:buChar char="Ø"/>
            </a:pPr>
            <a:endParaRPr lang="en-US" sz="1200" dirty="0"/>
          </a:p>
        </p:txBody>
      </p:sp>
      <p:sp>
        <p:nvSpPr>
          <p:cNvPr id="55" name="TextBox 54">
            <a:extLst>
              <a:ext uri="{FF2B5EF4-FFF2-40B4-BE49-F238E27FC236}">
                <a16:creationId xmlns:a16="http://schemas.microsoft.com/office/drawing/2014/main" id="{4C62B157-BED3-42A3-9EC6-5ECABB42D869}"/>
              </a:ext>
            </a:extLst>
          </p:cNvPr>
          <p:cNvSpPr txBox="1"/>
          <p:nvPr/>
        </p:nvSpPr>
        <p:spPr>
          <a:xfrm>
            <a:off x="8195200" y="4891430"/>
            <a:ext cx="3975582" cy="276999"/>
          </a:xfrm>
          <a:prstGeom prst="rect">
            <a:avLst/>
          </a:prstGeom>
          <a:noFill/>
        </p:spPr>
        <p:txBody>
          <a:bodyPr wrap="square" rtlCol="0">
            <a:spAutoFit/>
          </a:bodyPr>
          <a:lstStyle/>
          <a:p>
            <a:pPr algn="ctr"/>
            <a:r>
              <a:rPr lang="en-US" sz="1200" b="1" dirty="0"/>
              <a:t>Efficiency &amp; scalability of  feature selection</a:t>
            </a:r>
          </a:p>
        </p:txBody>
      </p:sp>
      <p:graphicFrame>
        <p:nvGraphicFramePr>
          <p:cNvPr id="11" name="Table 10">
            <a:extLst>
              <a:ext uri="{FF2B5EF4-FFF2-40B4-BE49-F238E27FC236}">
                <a16:creationId xmlns:a16="http://schemas.microsoft.com/office/drawing/2014/main" id="{D8993724-76E9-4646-9594-02325D7A5E3A}"/>
              </a:ext>
            </a:extLst>
          </p:cNvPr>
          <p:cNvGraphicFramePr>
            <a:graphicFrameLocks noGrp="1"/>
          </p:cNvGraphicFramePr>
          <p:nvPr>
            <p:extLst>
              <p:ext uri="{D42A27DB-BD31-4B8C-83A1-F6EECF244321}">
                <p14:modId xmlns:p14="http://schemas.microsoft.com/office/powerpoint/2010/main" val="3481891218"/>
              </p:ext>
            </p:extLst>
          </p:nvPr>
        </p:nvGraphicFramePr>
        <p:xfrm>
          <a:off x="143966" y="5146514"/>
          <a:ext cx="3809176" cy="1152106"/>
        </p:xfrm>
        <a:graphic>
          <a:graphicData uri="http://schemas.openxmlformats.org/drawingml/2006/table">
            <a:tbl>
              <a:tblPr firstRow="1" bandRow="1">
                <a:tableStyleId>{BC89EF96-8CEA-46FF-86C4-4CE0E7609802}</a:tableStyleId>
              </a:tblPr>
              <a:tblGrid>
                <a:gridCol w="1674850">
                  <a:extLst>
                    <a:ext uri="{9D8B030D-6E8A-4147-A177-3AD203B41FA5}">
                      <a16:colId xmlns:a16="http://schemas.microsoft.com/office/drawing/2014/main" val="3800681113"/>
                    </a:ext>
                  </a:extLst>
                </a:gridCol>
                <a:gridCol w="2134326">
                  <a:extLst>
                    <a:ext uri="{9D8B030D-6E8A-4147-A177-3AD203B41FA5}">
                      <a16:colId xmlns:a16="http://schemas.microsoft.com/office/drawing/2014/main" val="2262106603"/>
                    </a:ext>
                  </a:extLst>
                </a:gridCol>
              </a:tblGrid>
              <a:tr h="645525">
                <a:tc>
                  <a:txBody>
                    <a:bodyPr/>
                    <a:lstStyle/>
                    <a:p>
                      <a:r>
                        <a:rPr lang="en-US" sz="1100" b="0" dirty="0"/>
                        <a:t>Individual models</a:t>
                      </a:r>
                    </a:p>
                    <a:p>
                      <a:r>
                        <a:rPr lang="en-US" sz="1100" b="0" dirty="0"/>
                        <a:t>Level: Account - Product</a:t>
                      </a:r>
                    </a:p>
                  </a:txBody>
                  <a:tcPr/>
                </a:tc>
                <a:tc>
                  <a:txBody>
                    <a:bodyPr/>
                    <a:lstStyle/>
                    <a:p>
                      <a:pPr marL="285750" indent="-285750" algn="l">
                        <a:buFont typeface="Wingdings" panose="05000000000000000000" pitchFamily="2" charset="2"/>
                        <a:buChar char="Ø"/>
                      </a:pPr>
                      <a:r>
                        <a:rPr lang="en-US" sz="1100" b="0" dirty="0"/>
                        <a:t>~170 Accounts </a:t>
                      </a:r>
                    </a:p>
                    <a:p>
                      <a:pPr marL="285750" indent="-285750" algn="l">
                        <a:buFont typeface="Wingdings" panose="05000000000000000000" pitchFamily="2" charset="2"/>
                        <a:buChar char="Ø"/>
                      </a:pPr>
                      <a:r>
                        <a:rPr lang="en-US" sz="1100" b="0" dirty="0"/>
                        <a:t>5 Sales channels</a:t>
                      </a:r>
                    </a:p>
                    <a:p>
                      <a:pPr marL="285750" indent="-285750" algn="l">
                        <a:buFont typeface="Wingdings" panose="05000000000000000000" pitchFamily="2" charset="2"/>
                        <a:buChar char="Ø"/>
                      </a:pPr>
                      <a:r>
                        <a:rPr lang="en-US" sz="1100" b="0" dirty="0"/>
                        <a:t>~220 Products</a:t>
                      </a:r>
                    </a:p>
                  </a:txBody>
                  <a:tcPr/>
                </a:tc>
                <a:extLst>
                  <a:ext uri="{0D108BD9-81ED-4DB2-BD59-A6C34878D82A}">
                    <a16:rowId xmlns:a16="http://schemas.microsoft.com/office/drawing/2014/main" val="1392140958"/>
                  </a:ext>
                </a:extLst>
              </a:tr>
              <a:tr h="506581">
                <a:tc>
                  <a:txBody>
                    <a:bodyPr/>
                    <a:lstStyle/>
                    <a:p>
                      <a:r>
                        <a:rPr lang="en-US" sz="1100" dirty="0"/>
                        <a:t>National models</a:t>
                      </a:r>
                    </a:p>
                    <a:p>
                      <a:r>
                        <a:rPr lang="en-US" sz="1100" dirty="0"/>
                        <a:t>Level: Product</a:t>
                      </a:r>
                    </a:p>
                  </a:txBody>
                  <a:tcPr/>
                </a:tc>
                <a:tc>
                  <a:txBody>
                    <a:bodyPr/>
                    <a:lstStyle/>
                    <a:p>
                      <a:pPr marL="285750" marR="0" lvl="0" indent="-285750" algn="l" defTabSz="932939"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kern="1200" dirty="0"/>
                        <a:t>~220 Products</a:t>
                      </a:r>
                    </a:p>
                    <a:p>
                      <a:pPr marL="285750" marR="0" lvl="0" indent="-285750" algn="l" defTabSz="932939"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100" kern="1200" dirty="0"/>
                        <a:t>6 categories</a:t>
                      </a:r>
                      <a:endParaRPr lang="en-US" sz="1100" b="0" kern="1200" dirty="0">
                        <a:solidFill>
                          <a:schemeClr val="tx1"/>
                        </a:solidFill>
                        <a:latin typeface="+mn-lt"/>
                        <a:ea typeface="+mn-ea"/>
                        <a:cs typeface="+mn-cs"/>
                      </a:endParaRPr>
                    </a:p>
                  </a:txBody>
                  <a:tcPr/>
                </a:tc>
                <a:extLst>
                  <a:ext uri="{0D108BD9-81ED-4DB2-BD59-A6C34878D82A}">
                    <a16:rowId xmlns:a16="http://schemas.microsoft.com/office/drawing/2014/main" val="3378747042"/>
                  </a:ext>
                </a:extLst>
              </a:tr>
            </a:tbl>
          </a:graphicData>
        </a:graphic>
      </p:graphicFrame>
      <p:pic>
        <p:nvPicPr>
          <p:cNvPr id="13" name="Picture 2" descr="http://www.saedsayad.com/images/MLR_1b.png">
            <a:extLst>
              <a:ext uri="{FF2B5EF4-FFF2-40B4-BE49-F238E27FC236}">
                <a16:creationId xmlns:a16="http://schemas.microsoft.com/office/drawing/2014/main" id="{3E0A67BE-372A-42FF-9DA7-D8CDB1FC9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109" y="5140361"/>
            <a:ext cx="4014057" cy="117443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4CCD6B6-F39E-4B68-B445-8D5340FA82FE}"/>
              </a:ext>
            </a:extLst>
          </p:cNvPr>
          <p:cNvSpPr txBox="1"/>
          <p:nvPr/>
        </p:nvSpPr>
        <p:spPr>
          <a:xfrm>
            <a:off x="4079255" y="4891430"/>
            <a:ext cx="3982706" cy="276999"/>
          </a:xfrm>
          <a:prstGeom prst="rect">
            <a:avLst/>
          </a:prstGeom>
          <a:noFill/>
        </p:spPr>
        <p:txBody>
          <a:bodyPr wrap="square" rtlCol="0">
            <a:spAutoFit/>
          </a:bodyPr>
          <a:lstStyle/>
          <a:p>
            <a:pPr algn="ctr"/>
            <a:r>
              <a:rPr lang="en-US" sz="1200" b="1" dirty="0"/>
              <a:t>Model equations</a:t>
            </a:r>
          </a:p>
        </p:txBody>
      </p:sp>
      <p:sp>
        <p:nvSpPr>
          <p:cNvPr id="54" name="TextBox 53">
            <a:extLst>
              <a:ext uri="{FF2B5EF4-FFF2-40B4-BE49-F238E27FC236}">
                <a16:creationId xmlns:a16="http://schemas.microsoft.com/office/drawing/2014/main" id="{5F323CAB-9C33-4601-970D-4E4C448AD32E}"/>
              </a:ext>
            </a:extLst>
          </p:cNvPr>
          <p:cNvSpPr txBox="1"/>
          <p:nvPr/>
        </p:nvSpPr>
        <p:spPr>
          <a:xfrm>
            <a:off x="-29565" y="4891430"/>
            <a:ext cx="3982706" cy="276999"/>
          </a:xfrm>
          <a:prstGeom prst="rect">
            <a:avLst/>
          </a:prstGeom>
          <a:noFill/>
        </p:spPr>
        <p:txBody>
          <a:bodyPr wrap="square" rtlCol="0">
            <a:spAutoFit/>
          </a:bodyPr>
          <a:lstStyle/>
          <a:p>
            <a:pPr algn="ctr"/>
            <a:r>
              <a:rPr lang="en-US" sz="1200" b="1" dirty="0"/>
              <a:t>Final models &amp; prediction levels</a:t>
            </a:r>
          </a:p>
        </p:txBody>
      </p:sp>
      <p:cxnSp>
        <p:nvCxnSpPr>
          <p:cNvPr id="85" name="Straight Connector 84">
            <a:extLst>
              <a:ext uri="{FF2B5EF4-FFF2-40B4-BE49-F238E27FC236}">
                <a16:creationId xmlns:a16="http://schemas.microsoft.com/office/drawing/2014/main" id="{B706F679-EE0B-4AAD-95EF-10FE8B9C8856}"/>
              </a:ext>
            </a:extLst>
          </p:cNvPr>
          <p:cNvCxnSpPr>
            <a:cxnSpLocks/>
          </p:cNvCxnSpPr>
          <p:nvPr/>
        </p:nvCxnSpPr>
        <p:spPr>
          <a:xfrm flipH="1">
            <a:off x="4083086" y="1154079"/>
            <a:ext cx="51060" cy="570392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D124F13-70E7-4C2C-BD3B-C343BDB78123}"/>
              </a:ext>
            </a:extLst>
          </p:cNvPr>
          <p:cNvCxnSpPr>
            <a:cxnSpLocks/>
          </p:cNvCxnSpPr>
          <p:nvPr/>
        </p:nvCxnSpPr>
        <p:spPr>
          <a:xfrm>
            <a:off x="8122670" y="1154079"/>
            <a:ext cx="0" cy="570392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BA9294-98CC-4800-B6CE-788A08C14FB4}"/>
              </a:ext>
            </a:extLst>
          </p:cNvPr>
          <p:cNvSpPr/>
          <p:nvPr/>
        </p:nvSpPr>
        <p:spPr>
          <a:xfrm>
            <a:off x="2257973" y="173882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Outlier treatment</a:t>
            </a:r>
          </a:p>
        </p:txBody>
      </p:sp>
      <p:sp>
        <p:nvSpPr>
          <p:cNvPr id="52" name="Rectangle 51">
            <a:extLst>
              <a:ext uri="{FF2B5EF4-FFF2-40B4-BE49-F238E27FC236}">
                <a16:creationId xmlns:a16="http://schemas.microsoft.com/office/drawing/2014/main" id="{6FF39F35-4D42-4244-AE1A-FB649823E95D}"/>
              </a:ext>
            </a:extLst>
          </p:cNvPr>
          <p:cNvSpPr/>
          <p:nvPr/>
        </p:nvSpPr>
        <p:spPr>
          <a:xfrm>
            <a:off x="2257973" y="4498051"/>
            <a:ext cx="1737360" cy="27432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rPr>
              <a:t>Missing data treatment</a:t>
            </a:r>
          </a:p>
        </p:txBody>
      </p:sp>
      <p:graphicFrame>
        <p:nvGraphicFramePr>
          <p:cNvPr id="48" name="Content Placeholder 4">
            <a:extLst>
              <a:ext uri="{FF2B5EF4-FFF2-40B4-BE49-F238E27FC236}">
                <a16:creationId xmlns:a16="http://schemas.microsoft.com/office/drawing/2014/main" id="{B6A09C41-1A52-4423-A5D6-8A1D1FA82BF6}"/>
              </a:ext>
            </a:extLst>
          </p:cNvPr>
          <p:cNvGraphicFramePr>
            <a:graphicFrameLocks/>
          </p:cNvGraphicFramePr>
          <p:nvPr>
            <p:extLst>
              <p:ext uri="{D42A27DB-BD31-4B8C-83A1-F6EECF244321}">
                <p14:modId xmlns:p14="http://schemas.microsoft.com/office/powerpoint/2010/main" val="2705336717"/>
              </p:ext>
            </p:extLst>
          </p:nvPr>
        </p:nvGraphicFramePr>
        <p:xfrm>
          <a:off x="21266" y="1176258"/>
          <a:ext cx="12161478" cy="422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48EE297-4302-47DF-A942-D47595472F22}"/>
              </a:ext>
            </a:extLst>
          </p:cNvPr>
          <p:cNvSpPr/>
          <p:nvPr/>
        </p:nvSpPr>
        <p:spPr>
          <a:xfrm>
            <a:off x="3741071" y="2377783"/>
            <a:ext cx="1255225" cy="1115016"/>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Analytical dataset</a:t>
            </a:r>
            <a:endParaRPr lang="en-US" sz="1200" dirty="0">
              <a:solidFill>
                <a:schemeClr val="tx1"/>
              </a:solidFill>
            </a:endParaRPr>
          </a:p>
        </p:txBody>
      </p:sp>
      <p:pic>
        <p:nvPicPr>
          <p:cNvPr id="46" name="Picture 45">
            <a:extLst>
              <a:ext uri="{FF2B5EF4-FFF2-40B4-BE49-F238E27FC236}">
                <a16:creationId xmlns:a16="http://schemas.microsoft.com/office/drawing/2014/main" id="{A4199B5C-EF2B-4416-8ECC-A9FF63071337}"/>
              </a:ext>
            </a:extLst>
          </p:cNvPr>
          <p:cNvPicPr>
            <a:picLocks noChangeAspect="1"/>
          </p:cNvPicPr>
          <p:nvPr/>
        </p:nvPicPr>
        <p:blipFill>
          <a:blip r:embed="rId9">
            <a:grayscl/>
          </a:blip>
          <a:stretch>
            <a:fillRect/>
          </a:stretch>
        </p:blipFill>
        <p:spPr>
          <a:xfrm>
            <a:off x="4207841" y="2897105"/>
            <a:ext cx="781050" cy="533400"/>
          </a:xfrm>
          <a:prstGeom prst="rect">
            <a:avLst/>
          </a:prstGeom>
        </p:spPr>
      </p:pic>
      <p:sp>
        <p:nvSpPr>
          <p:cNvPr id="8" name="Arrow: Right 7">
            <a:extLst>
              <a:ext uri="{FF2B5EF4-FFF2-40B4-BE49-F238E27FC236}">
                <a16:creationId xmlns:a16="http://schemas.microsoft.com/office/drawing/2014/main" id="{F52C2839-F602-46F8-AA82-438A2F06B5DF}"/>
              </a:ext>
            </a:extLst>
          </p:cNvPr>
          <p:cNvSpPr/>
          <p:nvPr/>
        </p:nvSpPr>
        <p:spPr>
          <a:xfrm>
            <a:off x="3081355" y="2853411"/>
            <a:ext cx="1059690"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grpSp>
        <p:nvGrpSpPr>
          <p:cNvPr id="19" name="Group 18">
            <a:extLst>
              <a:ext uri="{FF2B5EF4-FFF2-40B4-BE49-F238E27FC236}">
                <a16:creationId xmlns:a16="http://schemas.microsoft.com/office/drawing/2014/main" id="{295AAC83-8CE1-457A-AB99-79138D6FB393}"/>
              </a:ext>
            </a:extLst>
          </p:cNvPr>
          <p:cNvGrpSpPr/>
          <p:nvPr/>
        </p:nvGrpSpPr>
        <p:grpSpPr>
          <a:xfrm>
            <a:off x="160793" y="1894531"/>
            <a:ext cx="3302093" cy="2753375"/>
            <a:chOff x="779701" y="3422861"/>
            <a:chExt cx="3731140" cy="3064102"/>
          </a:xfrm>
        </p:grpSpPr>
        <p:pic>
          <p:nvPicPr>
            <p:cNvPr id="20" name="Picture 19">
              <a:extLst>
                <a:ext uri="{FF2B5EF4-FFF2-40B4-BE49-F238E27FC236}">
                  <a16:creationId xmlns:a16="http://schemas.microsoft.com/office/drawing/2014/main" id="{E748D090-D63E-4B1A-8151-491164756F6A}"/>
                </a:ext>
              </a:extLst>
            </p:cNvPr>
            <p:cNvPicPr>
              <a:picLocks noChangeAspect="1"/>
            </p:cNvPicPr>
            <p:nvPr/>
          </p:nvPicPr>
          <p:blipFill>
            <a:blip r:embed="rId10"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181957" y="4467768"/>
              <a:ext cx="1191109" cy="582567"/>
            </a:xfrm>
            <a:prstGeom prst="rect">
              <a:avLst/>
            </a:prstGeom>
          </p:spPr>
        </p:pic>
        <p:grpSp>
          <p:nvGrpSpPr>
            <p:cNvPr id="21" name="Group 20">
              <a:extLst>
                <a:ext uri="{FF2B5EF4-FFF2-40B4-BE49-F238E27FC236}">
                  <a16:creationId xmlns:a16="http://schemas.microsoft.com/office/drawing/2014/main" id="{75A8BC0A-3E25-424A-8903-634C68CFE8FE}"/>
                </a:ext>
              </a:extLst>
            </p:cNvPr>
            <p:cNvGrpSpPr/>
            <p:nvPr/>
          </p:nvGrpSpPr>
          <p:grpSpPr>
            <a:xfrm>
              <a:off x="779701" y="3422861"/>
              <a:ext cx="3731140" cy="3064102"/>
              <a:chOff x="569331" y="1569306"/>
              <a:chExt cx="3731136" cy="3064103"/>
            </a:xfrm>
          </p:grpSpPr>
          <p:grpSp>
            <p:nvGrpSpPr>
              <p:cNvPr id="22" name="Group 21">
                <a:extLst>
                  <a:ext uri="{FF2B5EF4-FFF2-40B4-BE49-F238E27FC236}">
                    <a16:creationId xmlns:a16="http://schemas.microsoft.com/office/drawing/2014/main" id="{C154CA15-A2BF-4E7E-8FD9-5BF925DBF13D}"/>
                  </a:ext>
                </a:extLst>
              </p:cNvPr>
              <p:cNvGrpSpPr/>
              <p:nvPr/>
            </p:nvGrpSpPr>
            <p:grpSpPr>
              <a:xfrm>
                <a:off x="569331" y="1569306"/>
                <a:ext cx="3731136" cy="3064103"/>
                <a:chOff x="2764216" y="1905000"/>
                <a:chExt cx="4451212" cy="3735388"/>
              </a:xfrm>
            </p:grpSpPr>
            <p:cxnSp>
              <p:nvCxnSpPr>
                <p:cNvPr id="45" name="Straight Connector 44">
                  <a:extLst>
                    <a:ext uri="{FF2B5EF4-FFF2-40B4-BE49-F238E27FC236}">
                      <a16:creationId xmlns:a16="http://schemas.microsoft.com/office/drawing/2014/main" id="{5AF21EE6-171F-476E-848C-FF88A37CA3DB}"/>
                    </a:ext>
                  </a:extLst>
                </p:cNvPr>
                <p:cNvCxnSpPr>
                  <a:cxnSpLocks/>
                  <a:stCxn id="32" idx="1"/>
                  <a:endCxn id="18" idx="2"/>
                </p:cNvCxnSpPr>
                <p:nvPr/>
              </p:nvCxnSpPr>
              <p:spPr>
                <a:xfrm flipH="1" flipV="1">
                  <a:off x="3846710" y="2080339"/>
                  <a:ext cx="516403" cy="558117"/>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2F63EF-F60C-46D7-B130-4C79C1D3B287}"/>
                    </a:ext>
                  </a:extLst>
                </p:cNvPr>
                <p:cNvCxnSpPr>
                  <a:cxnSpLocks/>
                  <a:stCxn id="34" idx="0"/>
                  <a:endCxn id="16" idx="2"/>
                </p:cNvCxnSpPr>
                <p:nvPr/>
              </p:nvCxnSpPr>
              <p:spPr>
                <a:xfrm flipV="1">
                  <a:off x="6335069" y="2080339"/>
                  <a:ext cx="427118" cy="637834"/>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7" name="Freeform 5">
                  <a:extLst>
                    <a:ext uri="{FF2B5EF4-FFF2-40B4-BE49-F238E27FC236}">
                      <a16:creationId xmlns:a16="http://schemas.microsoft.com/office/drawing/2014/main" id="{B7B319FD-C4B0-4DFE-865C-225CB1A77FC4}"/>
                    </a:ext>
                  </a:extLst>
                </p:cNvPr>
                <p:cNvSpPr>
                  <a:spLocks/>
                </p:cNvSpPr>
                <p:nvPr/>
              </p:nvSpPr>
              <p:spPr bwMode="auto">
                <a:xfrm>
                  <a:off x="3478452" y="3176587"/>
                  <a:ext cx="1865313" cy="2238375"/>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26CE5C4F-BEFA-4890-94AD-471CE9E796F7}"/>
                    </a:ext>
                  </a:extLst>
                </p:cNvPr>
                <p:cNvSpPr>
                  <a:spLocks/>
                </p:cNvSpPr>
                <p:nvPr/>
              </p:nvSpPr>
              <p:spPr bwMode="auto">
                <a:xfrm>
                  <a:off x="4742103" y="3770313"/>
                  <a:ext cx="2244725" cy="187007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8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7">
                  <a:extLst>
                    <a:ext uri="{FF2B5EF4-FFF2-40B4-BE49-F238E27FC236}">
                      <a16:creationId xmlns:a16="http://schemas.microsoft.com/office/drawing/2014/main" id="{57270145-BD2B-4022-93CC-7F817B6CFB35}"/>
                    </a:ext>
                  </a:extLst>
                </p:cNvPr>
                <p:cNvSpPr>
                  <a:spLocks/>
                </p:cNvSpPr>
                <p:nvPr/>
              </p:nvSpPr>
              <p:spPr bwMode="auto">
                <a:xfrm>
                  <a:off x="5343765" y="2133600"/>
                  <a:ext cx="1871663" cy="2246312"/>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8">
                  <a:extLst>
                    <a:ext uri="{FF2B5EF4-FFF2-40B4-BE49-F238E27FC236}">
                      <a16:creationId xmlns:a16="http://schemas.microsoft.com/office/drawing/2014/main" id="{805F9143-AA71-4D7E-A22B-3FC7A08849AC}"/>
                    </a:ext>
                  </a:extLst>
                </p:cNvPr>
                <p:cNvSpPr>
                  <a:spLocks noEditPoints="1"/>
                </p:cNvSpPr>
                <p:nvPr/>
              </p:nvSpPr>
              <p:spPr bwMode="auto">
                <a:xfrm>
                  <a:off x="3707052" y="1905000"/>
                  <a:ext cx="2238374" cy="1865312"/>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9">
                  <a:extLst>
                    <a:ext uri="{FF2B5EF4-FFF2-40B4-BE49-F238E27FC236}">
                      <a16:creationId xmlns:a16="http://schemas.microsoft.com/office/drawing/2014/main" id="{8645766D-3990-473B-95EB-B2D4A5113585}"/>
                    </a:ext>
                  </a:extLst>
                </p:cNvPr>
                <p:cNvSpPr>
                  <a:spLocks/>
                </p:cNvSpPr>
                <p:nvPr/>
              </p:nvSpPr>
              <p:spPr bwMode="auto">
                <a:xfrm>
                  <a:off x="3478452" y="3176587"/>
                  <a:ext cx="1176338" cy="720725"/>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Picture 4" descr="Image result for planning icon">
                  <a:extLst>
                    <a:ext uri="{FF2B5EF4-FFF2-40B4-BE49-F238E27FC236}">
                      <a16:creationId xmlns:a16="http://schemas.microsoft.com/office/drawing/2014/main" id="{EF276D9B-0BCA-4D1B-9A70-A9DE3C39246A}"/>
                    </a:ext>
                  </a:extLst>
                </p:cNvPr>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363113" y="2323217"/>
                  <a:ext cx="630476" cy="630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mage result for retrospective icon">
                  <a:extLst>
                    <a:ext uri="{FF2B5EF4-FFF2-40B4-BE49-F238E27FC236}">
                      <a16:creationId xmlns:a16="http://schemas.microsoft.com/office/drawing/2014/main" id="{F37D01F3-7D1F-4366-AB3C-9AB27DD0749D}"/>
                    </a:ext>
                  </a:extLst>
                </p:cNvPr>
                <p:cNvPicPr>
                  <a:picLocks noChangeAspect="1" noChangeArrowheads="1"/>
                </p:cNvPicPr>
                <p:nvPr/>
              </p:nvPicPr>
              <p:blipFill>
                <a:blip r:embed="rId12" cstate="print">
                  <a:lum bright="70000" contrast="-70000"/>
                  <a:extLst>
                    <a:ext uri="{28A0092B-C50C-407E-A947-70E740481C1C}">
                      <a14:useLocalDpi xmlns:a14="http://schemas.microsoft.com/office/drawing/2010/main" val="0"/>
                    </a:ext>
                  </a:extLst>
                </a:blip>
                <a:srcRect/>
                <a:stretch>
                  <a:fillRect/>
                </a:stretch>
              </p:blipFill>
              <p:spPr bwMode="auto">
                <a:xfrm>
                  <a:off x="5976487" y="4451909"/>
                  <a:ext cx="455559" cy="45555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elated image">
                  <a:extLst>
                    <a:ext uri="{FF2B5EF4-FFF2-40B4-BE49-F238E27FC236}">
                      <a16:creationId xmlns:a16="http://schemas.microsoft.com/office/drawing/2014/main" id="{C6CC9414-E70C-448A-832A-13BBF0E0A65A}"/>
                    </a:ext>
                  </a:extLst>
                </p:cNvPr>
                <p:cNvPicPr>
                  <a:picLocks noChangeAspect="1" noChangeArrowheads="1"/>
                </p:cNvPicPr>
                <p:nvPr/>
              </p:nvPicPr>
              <p:blipFill>
                <a:blip r:embed="rId13" cstate="print">
                  <a:grayscl/>
                  <a:extLst>
                    <a:ext uri="{28A0092B-C50C-407E-A947-70E740481C1C}">
                      <a14:useLocalDpi xmlns:a14="http://schemas.microsoft.com/office/drawing/2010/main" val="0"/>
                    </a:ext>
                  </a:extLst>
                </a:blip>
                <a:srcRect/>
                <a:stretch>
                  <a:fillRect/>
                </a:stretch>
              </p:blipFill>
              <p:spPr bwMode="auto">
                <a:xfrm>
                  <a:off x="6091218" y="2718173"/>
                  <a:ext cx="487699" cy="4877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5EA9E51B-28FA-41DF-8C09-02A8FCB7ADF4}"/>
                    </a:ext>
                  </a:extLst>
                </p:cNvPr>
                <p:cNvSpPr/>
                <p:nvPr/>
              </p:nvSpPr>
              <p:spPr>
                <a:xfrm>
                  <a:off x="4600132" y="3968715"/>
                  <a:ext cx="1487268" cy="50105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Data Quality Check</a:t>
                  </a:r>
                </a:p>
              </p:txBody>
            </p:sp>
            <p:sp>
              <p:nvSpPr>
                <p:cNvPr id="36" name="Right Arrow 119">
                  <a:extLst>
                    <a:ext uri="{FF2B5EF4-FFF2-40B4-BE49-F238E27FC236}">
                      <a16:creationId xmlns:a16="http://schemas.microsoft.com/office/drawing/2014/main" id="{7D4AF13A-0512-4831-8F9F-02DE3A5F33A3}"/>
                    </a:ext>
                  </a:extLst>
                </p:cNvPr>
                <p:cNvSpPr/>
                <p:nvPr/>
              </p:nvSpPr>
              <p:spPr bwMode="auto">
                <a:xfrm>
                  <a:off x="2764216" y="3043212"/>
                  <a:ext cx="1454954" cy="590522"/>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780100B-2A41-4639-B71A-C05F8004116D}"/>
                    </a:ext>
                  </a:extLst>
                </p:cNvPr>
                <p:cNvCxnSpPr>
                  <a:cxnSpLocks/>
                  <a:stCxn id="23" idx="2"/>
                  <a:endCxn id="17" idx="0"/>
                </p:cNvCxnSpPr>
                <p:nvPr/>
              </p:nvCxnSpPr>
              <p:spPr>
                <a:xfrm flipH="1">
                  <a:off x="3846710" y="4735996"/>
                  <a:ext cx="422807" cy="715515"/>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pic>
              <p:nvPicPr>
                <p:cNvPr id="38" name="Picture 2" descr="Image result for backlog icon">
                  <a:extLst>
                    <a:ext uri="{FF2B5EF4-FFF2-40B4-BE49-F238E27FC236}">
                      <a16:creationId xmlns:a16="http://schemas.microsoft.com/office/drawing/2014/main" id="{7A251B55-8754-408E-B2CD-0AEA8013726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70589" y="3079968"/>
                  <a:ext cx="490360" cy="4903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backlog icon">
                  <a:extLst>
                    <a:ext uri="{FF2B5EF4-FFF2-40B4-BE49-F238E27FC236}">
                      <a16:creationId xmlns:a16="http://schemas.microsoft.com/office/drawing/2014/main" id="{9588E7E9-D0ED-4C23-A47A-EB96DBE4AD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4938" y="3084183"/>
                  <a:ext cx="490360" cy="49036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59A0D61A-AF6D-4017-8BDD-ED86A6C03909}"/>
                  </a:ext>
                </a:extLst>
              </p:cNvPr>
              <p:cNvPicPr>
                <a:picLocks noChangeAspect="1"/>
              </p:cNvPicPr>
              <p:nvPr/>
            </p:nvPicPr>
            <p:blipFill>
              <a:blip r:embed="rId1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626488" y="3482281"/>
                <a:ext cx="409262" cy="409263"/>
              </a:xfrm>
              <a:prstGeom prst="rect">
                <a:avLst/>
              </a:prstGeom>
            </p:spPr>
          </p:pic>
        </p:grpSp>
      </p:grpSp>
      <p:grpSp>
        <p:nvGrpSpPr>
          <p:cNvPr id="2" name="Group 1">
            <a:extLst>
              <a:ext uri="{FF2B5EF4-FFF2-40B4-BE49-F238E27FC236}">
                <a16:creationId xmlns:a16="http://schemas.microsoft.com/office/drawing/2014/main" id="{C86FBF8A-0A39-4B9C-83C1-DCD4382432EA}"/>
              </a:ext>
            </a:extLst>
          </p:cNvPr>
          <p:cNvGrpSpPr/>
          <p:nvPr/>
        </p:nvGrpSpPr>
        <p:grpSpPr>
          <a:xfrm>
            <a:off x="8875187" y="2398237"/>
            <a:ext cx="2274085" cy="1445844"/>
            <a:chOff x="8875187" y="2547091"/>
            <a:chExt cx="2274085" cy="1445844"/>
          </a:xfrm>
        </p:grpSpPr>
        <p:sp>
          <p:nvSpPr>
            <p:cNvPr id="108" name="Flowchart: Predefined Process 107">
              <a:extLst>
                <a:ext uri="{FF2B5EF4-FFF2-40B4-BE49-F238E27FC236}">
                  <a16:creationId xmlns:a16="http://schemas.microsoft.com/office/drawing/2014/main" id="{C23C0D01-9501-42BD-AED9-5DC75BACCEE9}"/>
                </a:ext>
              </a:extLst>
            </p:cNvPr>
            <p:cNvSpPr/>
            <p:nvPr/>
          </p:nvSpPr>
          <p:spPr>
            <a:xfrm>
              <a:off x="8875187" y="2547091"/>
              <a:ext cx="2274085" cy="1445844"/>
            </a:xfrm>
            <a:prstGeom prst="flowChartPredefined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600" dirty="0" err="1">
                <a:solidFill>
                  <a:schemeClr val="tx1"/>
                </a:solidFill>
              </a:endParaRPr>
            </a:p>
          </p:txBody>
        </p:sp>
        <p:pic>
          <p:nvPicPr>
            <p:cNvPr id="64" name="Picture 63">
              <a:extLst>
                <a:ext uri="{FF2B5EF4-FFF2-40B4-BE49-F238E27FC236}">
                  <a16:creationId xmlns:a16="http://schemas.microsoft.com/office/drawing/2014/main" id="{6DFFF477-BAE5-4962-8CA0-89B9737C0873}"/>
                </a:ext>
              </a:extLst>
            </p:cNvPr>
            <p:cNvPicPr>
              <a:picLocks noChangeAspect="1"/>
            </p:cNvPicPr>
            <p:nvPr/>
          </p:nvPicPr>
          <p:blipFill rotWithShape="1">
            <a:blip r:embed="rId16" cstate="print">
              <a:clrChange>
                <a:clrFrom>
                  <a:srgbClr val="F7F7F7"/>
                </a:clrFrom>
                <a:clrTo>
                  <a:srgbClr val="F7F7F7">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18206" t="8597" r="19393" b="8722"/>
            <a:stretch/>
          </p:blipFill>
          <p:spPr>
            <a:xfrm>
              <a:off x="9249354" y="2895972"/>
              <a:ext cx="954955" cy="842003"/>
            </a:xfrm>
            <a:prstGeom prst="rect">
              <a:avLst/>
            </a:prstGeom>
            <a:noFill/>
            <a:ln>
              <a:noFill/>
            </a:ln>
            <a:effectLst/>
          </p:spPr>
        </p:pic>
        <p:pic>
          <p:nvPicPr>
            <p:cNvPr id="82" name="Graphic 81" descr="Workflow">
              <a:extLst>
                <a:ext uri="{FF2B5EF4-FFF2-40B4-BE49-F238E27FC236}">
                  <a16:creationId xmlns:a16="http://schemas.microsoft.com/office/drawing/2014/main" id="{ADEEA36E-D90E-4305-8214-CDB72881BB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16836" y="2833481"/>
              <a:ext cx="914400" cy="914400"/>
            </a:xfrm>
            <a:prstGeom prst="rect">
              <a:avLst/>
            </a:prstGeom>
          </p:spPr>
        </p:pic>
      </p:grpSp>
      <p:sp>
        <p:nvSpPr>
          <p:cNvPr id="59" name="Rectangle 58">
            <a:extLst>
              <a:ext uri="{FF2B5EF4-FFF2-40B4-BE49-F238E27FC236}">
                <a16:creationId xmlns:a16="http://schemas.microsoft.com/office/drawing/2014/main" id="{96122B7D-18FE-4AEA-964B-DCFDEFF4058B}"/>
              </a:ext>
            </a:extLst>
          </p:cNvPr>
          <p:cNvSpPr/>
          <p:nvPr/>
        </p:nvSpPr>
        <p:spPr>
          <a:xfrm>
            <a:off x="10977336" y="3319281"/>
            <a:ext cx="1088446" cy="727455"/>
          </a:xfrm>
          <a:prstGeom prst="rect">
            <a:avLst/>
          </a:prstGeom>
          <a:solidFill>
            <a:schemeClr val="bg1">
              <a:lumMod val="95000"/>
            </a:scheme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Final</a:t>
            </a:r>
          </a:p>
          <a:p>
            <a:pPr algn="ctr"/>
            <a:r>
              <a:rPr lang="en-US" sz="1200" b="1" dirty="0">
                <a:solidFill>
                  <a:schemeClr val="tx1"/>
                </a:solidFill>
              </a:rPr>
              <a:t>predictions &amp; coefficients</a:t>
            </a:r>
          </a:p>
        </p:txBody>
      </p:sp>
      <p:sp>
        <p:nvSpPr>
          <p:cNvPr id="60" name="Arrow: Right 59">
            <a:extLst>
              <a:ext uri="{FF2B5EF4-FFF2-40B4-BE49-F238E27FC236}">
                <a16:creationId xmlns:a16="http://schemas.microsoft.com/office/drawing/2014/main" id="{C5F92408-8E10-4EA2-A6B5-FBC5187D9293}"/>
              </a:ext>
            </a:extLst>
          </p:cNvPr>
          <p:cNvSpPr/>
          <p:nvPr/>
        </p:nvSpPr>
        <p:spPr>
          <a:xfrm>
            <a:off x="10428733" y="3562656"/>
            <a:ext cx="665553"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sp>
        <p:nvSpPr>
          <p:cNvPr id="109" name="Title 1">
            <a:extLst>
              <a:ext uri="{FF2B5EF4-FFF2-40B4-BE49-F238E27FC236}">
                <a16:creationId xmlns:a16="http://schemas.microsoft.com/office/drawing/2014/main" id="{E6C77954-C5C4-4806-8E3B-D47AFE59BA55}"/>
              </a:ext>
            </a:extLst>
          </p:cNvPr>
          <p:cNvSpPr txBox="1">
            <a:spLocks/>
          </p:cNvSpPr>
          <p:nvPr/>
        </p:nvSpPr>
        <p:spPr bwMode="auto">
          <a:xfrm>
            <a:off x="317635" y="234798"/>
            <a:ext cx="1137706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kern="0" dirty="0">
                <a:latin typeface="Selawik" panose="020B0502040204020203" pitchFamily="34" charset="0"/>
              </a:rPr>
              <a:t>Integrated Algorithm</a:t>
            </a:r>
            <a:br>
              <a:rPr lang="en-US" sz="2400" b="1" kern="0" dirty="0">
                <a:latin typeface="Selawik" panose="020B0502040204020203" pitchFamily="34" charset="0"/>
              </a:rPr>
            </a:br>
            <a:r>
              <a:rPr lang="en-US" sz="2000" kern="0" dirty="0">
                <a:latin typeface="Selawik" panose="020B0502040204020203" pitchFamily="34" charset="0"/>
              </a:rPr>
              <a:t>captures impact from multiple factors to enable accurate sales attribution</a:t>
            </a:r>
            <a:endParaRPr lang="en-US" sz="2400" kern="0" dirty="0">
              <a:latin typeface="Selawik" panose="020B0502040204020203" pitchFamily="34" charset="0"/>
            </a:endParaRPr>
          </a:p>
        </p:txBody>
      </p:sp>
      <p:sp>
        <p:nvSpPr>
          <p:cNvPr id="113" name="TextBox 112">
            <a:extLst>
              <a:ext uri="{FF2B5EF4-FFF2-40B4-BE49-F238E27FC236}">
                <a16:creationId xmlns:a16="http://schemas.microsoft.com/office/drawing/2014/main" id="{853CD4FB-E479-4CBC-A84E-F4FFE2F356FE}"/>
              </a:ext>
            </a:extLst>
          </p:cNvPr>
          <p:cNvSpPr txBox="1"/>
          <p:nvPr/>
        </p:nvSpPr>
        <p:spPr>
          <a:xfrm>
            <a:off x="4711119" y="4383110"/>
            <a:ext cx="2853132" cy="430887"/>
          </a:xfrm>
          <a:prstGeom prst="rect">
            <a:avLst/>
          </a:prstGeom>
          <a:noFill/>
        </p:spPr>
        <p:txBody>
          <a:bodyPr wrap="square" rtlCol="0">
            <a:spAutoFit/>
          </a:bodyPr>
          <a:lstStyle/>
          <a:p>
            <a:pPr algn="ctr"/>
            <a:r>
              <a:rPr lang="en-US" sz="1100" dirty="0">
                <a:solidFill>
                  <a:srgbClr val="C00000"/>
                </a:solidFill>
              </a:rPr>
              <a:t>IA: Stepwise bidirectional regression</a:t>
            </a:r>
          </a:p>
          <a:p>
            <a:pPr algn="ctr"/>
            <a:r>
              <a:rPr lang="en-US" sz="1100" dirty="0">
                <a:solidFill>
                  <a:srgbClr val="C00000"/>
                </a:solidFill>
              </a:rPr>
              <a:t>Drug IA: Ridge regression</a:t>
            </a:r>
          </a:p>
        </p:txBody>
      </p:sp>
      <p:sp>
        <p:nvSpPr>
          <p:cNvPr id="114" name="TextBox 113">
            <a:extLst>
              <a:ext uri="{FF2B5EF4-FFF2-40B4-BE49-F238E27FC236}">
                <a16:creationId xmlns:a16="http://schemas.microsoft.com/office/drawing/2014/main" id="{A62BF585-C920-43FF-BEBF-A47319DCAB4E}"/>
              </a:ext>
            </a:extLst>
          </p:cNvPr>
          <p:cNvSpPr txBox="1"/>
          <p:nvPr/>
        </p:nvSpPr>
        <p:spPr>
          <a:xfrm>
            <a:off x="8580041" y="4383110"/>
            <a:ext cx="3205899" cy="430887"/>
          </a:xfrm>
          <a:prstGeom prst="rect">
            <a:avLst/>
          </a:prstGeom>
          <a:noFill/>
        </p:spPr>
        <p:txBody>
          <a:bodyPr wrap="square" rtlCol="0">
            <a:spAutoFit/>
          </a:bodyPr>
          <a:lstStyle/>
          <a:p>
            <a:pPr algn="ctr"/>
            <a:r>
              <a:rPr lang="en-US" sz="1100" dirty="0">
                <a:solidFill>
                  <a:srgbClr val="C00000"/>
                </a:solidFill>
              </a:rPr>
              <a:t>Key coefficients magnitude &amp; directionality should pass business intuition test</a:t>
            </a:r>
          </a:p>
        </p:txBody>
      </p:sp>
      <p:sp>
        <p:nvSpPr>
          <p:cNvPr id="66" name="Arrow: Right 65">
            <a:extLst>
              <a:ext uri="{FF2B5EF4-FFF2-40B4-BE49-F238E27FC236}">
                <a16:creationId xmlns:a16="http://schemas.microsoft.com/office/drawing/2014/main" id="{CFF17914-509B-4907-AA07-62B77C06DFBA}"/>
              </a:ext>
            </a:extLst>
          </p:cNvPr>
          <p:cNvSpPr/>
          <p:nvPr/>
        </p:nvSpPr>
        <p:spPr>
          <a:xfrm>
            <a:off x="8464715" y="2727617"/>
            <a:ext cx="665553" cy="457374"/>
          </a:xfrm>
          <a:prstGeom prst="rightArrow">
            <a:avLst/>
          </a:prstGeom>
          <a:solidFill>
            <a:schemeClr val="bg1">
              <a:lumMod val="75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prstClr val="black"/>
              </a:solidFill>
              <a:latin typeface="Calibri" panose="020F0502020204030204"/>
            </a:endParaRPr>
          </a:p>
        </p:txBody>
      </p:sp>
      <p:grpSp>
        <p:nvGrpSpPr>
          <p:cNvPr id="67" name="Group 66">
            <a:extLst>
              <a:ext uri="{FF2B5EF4-FFF2-40B4-BE49-F238E27FC236}">
                <a16:creationId xmlns:a16="http://schemas.microsoft.com/office/drawing/2014/main" id="{75198584-46CD-4FE1-9AF3-3E57515BF959}"/>
              </a:ext>
            </a:extLst>
          </p:cNvPr>
          <p:cNvGrpSpPr/>
          <p:nvPr/>
        </p:nvGrpSpPr>
        <p:grpSpPr>
          <a:xfrm>
            <a:off x="7411528" y="2638568"/>
            <a:ext cx="1231681" cy="1172621"/>
            <a:chOff x="7526176" y="2330217"/>
            <a:chExt cx="1208469" cy="1182122"/>
          </a:xfrm>
        </p:grpSpPr>
        <p:sp>
          <p:nvSpPr>
            <p:cNvPr id="68" name="Rectangle 67">
              <a:extLst>
                <a:ext uri="{FF2B5EF4-FFF2-40B4-BE49-F238E27FC236}">
                  <a16:creationId xmlns:a16="http://schemas.microsoft.com/office/drawing/2014/main" id="{2389B88D-A7B4-4B3E-9882-6DC8531E19DC}"/>
                </a:ext>
              </a:extLst>
            </p:cNvPr>
            <p:cNvSpPr/>
            <p:nvPr/>
          </p:nvSpPr>
          <p:spPr>
            <a:xfrm>
              <a:off x="7526176" y="2330217"/>
              <a:ext cx="1208469" cy="1182122"/>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Initial prediction &amp; coefficients</a:t>
              </a:r>
              <a:endParaRPr lang="en-US" sz="1200" dirty="0">
                <a:solidFill>
                  <a:schemeClr val="tx1"/>
                </a:solidFill>
              </a:endParaRPr>
            </a:p>
          </p:txBody>
        </p:sp>
        <p:pic>
          <p:nvPicPr>
            <p:cNvPr id="69" name="Picture 68">
              <a:extLst>
                <a:ext uri="{FF2B5EF4-FFF2-40B4-BE49-F238E27FC236}">
                  <a16:creationId xmlns:a16="http://schemas.microsoft.com/office/drawing/2014/main" id="{CEC06A96-CF9B-450A-9D0B-B91251BBB227}"/>
                </a:ext>
              </a:extLst>
            </p:cNvPr>
            <p:cNvPicPr>
              <a:picLocks noChangeAspect="1"/>
            </p:cNvPicPr>
            <p:nvPr/>
          </p:nvPicPr>
          <p:blipFill>
            <a:blip r:embed="rId9">
              <a:grayscl/>
            </a:blip>
            <a:stretch>
              <a:fillRect/>
            </a:stretch>
          </p:blipFill>
          <p:spPr>
            <a:xfrm>
              <a:off x="7720411" y="2927773"/>
              <a:ext cx="781050" cy="533400"/>
            </a:xfrm>
            <a:prstGeom prst="rect">
              <a:avLst/>
            </a:prstGeom>
          </p:spPr>
        </p:pic>
      </p:grpSp>
      <p:sp>
        <p:nvSpPr>
          <p:cNvPr id="10" name="TextBox 9">
            <a:extLst>
              <a:ext uri="{FF2B5EF4-FFF2-40B4-BE49-F238E27FC236}">
                <a16:creationId xmlns:a16="http://schemas.microsoft.com/office/drawing/2014/main" id="{6EAC54BF-302A-4906-8720-777EF384B1FB}"/>
              </a:ext>
            </a:extLst>
          </p:cNvPr>
          <p:cNvSpPr txBox="1"/>
          <p:nvPr/>
        </p:nvSpPr>
        <p:spPr>
          <a:xfrm>
            <a:off x="3653510" y="6269981"/>
            <a:ext cx="4884980" cy="3080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latin typeface="Abadi" panose="020B0604020104020204" pitchFamily="34" charset="0"/>
              </a:rPr>
              <a:t>IA Model Coefficients are refreshed quarterly </a:t>
            </a:r>
          </a:p>
        </p:txBody>
      </p:sp>
    </p:spTree>
    <p:extLst>
      <p:ext uri="{BB962C8B-B14F-4D97-AF65-F5344CB8AC3E}">
        <p14:creationId xmlns:p14="http://schemas.microsoft.com/office/powerpoint/2010/main" val="156754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30">
            <a:extLst>
              <a:ext uri="{FF2B5EF4-FFF2-40B4-BE49-F238E27FC236}">
                <a16:creationId xmlns:a16="http://schemas.microsoft.com/office/drawing/2014/main" id="{B2A71EB8-664F-4D38-828A-4395E6B3060D}"/>
              </a:ext>
            </a:extLst>
          </p:cNvPr>
          <p:cNvGrpSpPr/>
          <p:nvPr/>
        </p:nvGrpSpPr>
        <p:grpSpPr>
          <a:xfrm>
            <a:off x="2100166" y="1893291"/>
            <a:ext cx="4040220" cy="619900"/>
            <a:chOff x="1270277" y="1280880"/>
            <a:chExt cx="2610439" cy="420745"/>
          </a:xfrm>
        </p:grpSpPr>
        <p:sp>
          <p:nvSpPr>
            <p:cNvPr id="31" name="Text Placeholder 3">
              <a:extLst>
                <a:ext uri="{FF2B5EF4-FFF2-40B4-BE49-F238E27FC236}">
                  <a16:creationId xmlns:a16="http://schemas.microsoft.com/office/drawing/2014/main" id="{92D07B3F-F6D1-4416-823F-83A71FA3B301}"/>
                </a:ext>
              </a:extLst>
            </p:cNvPr>
            <p:cNvSpPr txBox="1">
              <a:spLocks/>
            </p:cNvSpPr>
            <p:nvPr/>
          </p:nvSpPr>
          <p:spPr>
            <a:xfrm>
              <a:off x="1270277" y="1280880"/>
              <a:ext cx="789800"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Price Elasticity</a:t>
              </a:r>
            </a:p>
          </p:txBody>
        </p:sp>
        <p:sp>
          <p:nvSpPr>
            <p:cNvPr id="32" name="Text Placeholder 3">
              <a:extLst>
                <a:ext uri="{FF2B5EF4-FFF2-40B4-BE49-F238E27FC236}">
                  <a16:creationId xmlns:a16="http://schemas.microsoft.com/office/drawing/2014/main" id="{91C23E02-1B00-4938-AF11-0D1102742FDB}"/>
                </a:ext>
              </a:extLst>
            </p:cNvPr>
            <p:cNvSpPr txBox="1">
              <a:spLocks/>
            </p:cNvSpPr>
            <p:nvPr/>
          </p:nvSpPr>
          <p:spPr>
            <a:xfrm>
              <a:off x="1270277" y="1450948"/>
              <a:ext cx="2610439" cy="2506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Prices are splined into promotional and non promotional price based on a discount higher than 10% on Everyday Value (EDV)</a:t>
              </a:r>
            </a:p>
          </p:txBody>
        </p:sp>
      </p:grpSp>
      <p:sp>
        <p:nvSpPr>
          <p:cNvPr id="33" name="Footer Text">
            <a:extLst>
              <a:ext uri="{FF2B5EF4-FFF2-40B4-BE49-F238E27FC236}">
                <a16:creationId xmlns:a16="http://schemas.microsoft.com/office/drawing/2014/main" id="{A0187954-BE95-4DEB-ACCD-EF0915EA575C}"/>
              </a:ext>
            </a:extLst>
          </p:cNvPr>
          <p:cNvSpPr txBox="1"/>
          <p:nvPr/>
        </p:nvSpPr>
        <p:spPr>
          <a:xfrm>
            <a:off x="329610" y="5789260"/>
            <a:ext cx="11532780" cy="800219"/>
          </a:xfrm>
          <a:prstGeom prst="rect">
            <a:avLst/>
          </a:prstGeom>
          <a:noFill/>
        </p:spPr>
        <p:txBody>
          <a:bodyPr wrap="square" lIns="0" tIns="0" rIns="0" bIns="0" rtlCol="0">
            <a:spAutoFit/>
          </a:bodyPr>
          <a:lstStyle/>
          <a:p>
            <a:pPr algn="ctr"/>
            <a:r>
              <a:rPr lang="en-US" sz="1100" b="1" dirty="0">
                <a:solidFill>
                  <a:schemeClr val="tx1">
                    <a:lumMod val="50000"/>
                    <a:lumOff val="50000"/>
                  </a:schemeClr>
                </a:solidFill>
              </a:rPr>
              <a:t>EDV</a:t>
            </a:r>
            <a:r>
              <a:rPr lang="en-US" sz="1100" dirty="0">
                <a:solidFill>
                  <a:schemeClr val="tx1">
                    <a:lumMod val="50000"/>
                    <a:lumOff val="50000"/>
                  </a:schemeClr>
                </a:solidFill>
              </a:rPr>
              <a:t> (Everyday Value) is calculated as the 95</a:t>
            </a:r>
            <a:r>
              <a:rPr lang="en-US" sz="1100" baseline="30000" dirty="0">
                <a:solidFill>
                  <a:schemeClr val="tx1">
                    <a:lumMod val="50000"/>
                    <a:lumOff val="50000"/>
                  </a:schemeClr>
                </a:solidFill>
              </a:rPr>
              <a:t>th</a:t>
            </a:r>
            <a:r>
              <a:rPr lang="en-US" sz="1100" dirty="0">
                <a:solidFill>
                  <a:schemeClr val="tx1">
                    <a:lumMod val="50000"/>
                    <a:lumOff val="50000"/>
                  </a:schemeClr>
                </a:solidFill>
              </a:rPr>
              <a:t> percentile price at an Account/Product/Year level.</a:t>
            </a:r>
          </a:p>
          <a:p>
            <a:pPr algn="ctr"/>
            <a:r>
              <a:rPr lang="en-US" sz="1100" dirty="0">
                <a:solidFill>
                  <a:schemeClr val="tx1">
                    <a:lumMod val="50000"/>
                    <a:lumOff val="50000"/>
                  </a:schemeClr>
                </a:solidFill>
              </a:rPr>
              <a:t>It is an estimate of Perception price that a customer would expect for a product from any retailer.</a:t>
            </a:r>
          </a:p>
          <a:p>
            <a:pPr algn="ctr"/>
            <a:endParaRPr lang="en-US" sz="1000" dirty="0">
              <a:solidFill>
                <a:schemeClr val="tx1">
                  <a:lumMod val="50000"/>
                  <a:lumOff val="50000"/>
                </a:schemeClr>
              </a:solidFill>
            </a:endParaRPr>
          </a:p>
          <a:p>
            <a:r>
              <a:rPr lang="en-US" sz="1000" b="1" dirty="0">
                <a:solidFill>
                  <a:srgbClr val="00B050"/>
                </a:solidFill>
              </a:rPr>
              <a:t>* Positive lift</a:t>
            </a:r>
          </a:p>
          <a:p>
            <a:r>
              <a:rPr lang="en-US" sz="1000" b="1" dirty="0">
                <a:solidFill>
                  <a:srgbClr val="C00000"/>
                </a:solidFill>
              </a:rPr>
              <a:t>* Negative lift</a:t>
            </a:r>
          </a:p>
        </p:txBody>
      </p:sp>
      <p:cxnSp>
        <p:nvCxnSpPr>
          <p:cNvPr id="34" name="Straight Line buttom">
            <a:extLst>
              <a:ext uri="{FF2B5EF4-FFF2-40B4-BE49-F238E27FC236}">
                <a16:creationId xmlns:a16="http://schemas.microsoft.com/office/drawing/2014/main" id="{7B3FB6E2-C3C8-4B82-9141-2094F3A0A543}"/>
              </a:ext>
            </a:extLst>
          </p:cNvPr>
          <p:cNvCxnSpPr>
            <a:cxnSpLocks/>
          </p:cNvCxnSpPr>
          <p:nvPr/>
        </p:nvCxnSpPr>
        <p:spPr>
          <a:xfrm>
            <a:off x="2209799" y="5684685"/>
            <a:ext cx="77724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3">
            <a:extLst>
              <a:ext uri="{FF2B5EF4-FFF2-40B4-BE49-F238E27FC236}">
                <a16:creationId xmlns:a16="http://schemas.microsoft.com/office/drawing/2014/main" id="{00CE6013-E322-4BD2-A0AA-82D9E026D295}"/>
              </a:ext>
            </a:extLst>
          </p:cNvPr>
          <p:cNvGrpSpPr/>
          <p:nvPr/>
        </p:nvGrpSpPr>
        <p:grpSpPr>
          <a:xfrm>
            <a:off x="6986657" y="1852189"/>
            <a:ext cx="4070775" cy="891158"/>
            <a:chOff x="5225418" y="1288096"/>
            <a:chExt cx="2630181" cy="604857"/>
          </a:xfrm>
        </p:grpSpPr>
        <p:sp>
          <p:nvSpPr>
            <p:cNvPr id="36" name="Text Placeholder 3">
              <a:extLst>
                <a:ext uri="{FF2B5EF4-FFF2-40B4-BE49-F238E27FC236}">
                  <a16:creationId xmlns:a16="http://schemas.microsoft.com/office/drawing/2014/main" id="{FA41F642-2589-424F-9E8D-A3F2E8E56CA2}"/>
                </a:ext>
              </a:extLst>
            </p:cNvPr>
            <p:cNvSpPr txBox="1">
              <a:spLocks/>
            </p:cNvSpPr>
            <p:nvPr/>
          </p:nvSpPr>
          <p:spPr>
            <a:xfrm>
              <a:off x="5225418" y="1288096"/>
              <a:ext cx="1005022"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Value of the Week</a:t>
              </a:r>
            </a:p>
          </p:txBody>
        </p:sp>
        <p:sp>
          <p:nvSpPr>
            <p:cNvPr id="37" name="Text Placeholder 3">
              <a:extLst>
                <a:ext uri="{FF2B5EF4-FFF2-40B4-BE49-F238E27FC236}">
                  <a16:creationId xmlns:a16="http://schemas.microsoft.com/office/drawing/2014/main" id="{E724DB2D-5E6B-47DE-B78D-BEDD96B65FCA}"/>
                </a:ext>
              </a:extLst>
            </p:cNvPr>
            <p:cNvSpPr txBox="1">
              <a:spLocks/>
            </p:cNvSpPr>
            <p:nvPr/>
          </p:nvSpPr>
          <p:spPr>
            <a:xfrm>
              <a:off x="5225418" y="1491869"/>
              <a:ext cx="2630181" cy="40108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Seasonality and temperature variations by region</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Performance of product sales during the holiday period (including the pre &amp; post holiday weeks)</a:t>
              </a:r>
            </a:p>
          </p:txBody>
        </p:sp>
      </p:grpSp>
      <p:grpSp>
        <p:nvGrpSpPr>
          <p:cNvPr id="57" name="Group 30">
            <a:extLst>
              <a:ext uri="{FF2B5EF4-FFF2-40B4-BE49-F238E27FC236}">
                <a16:creationId xmlns:a16="http://schemas.microsoft.com/office/drawing/2014/main" id="{8D46F9C5-8C06-4433-9663-CF810A59A9E1}"/>
              </a:ext>
            </a:extLst>
          </p:cNvPr>
          <p:cNvGrpSpPr/>
          <p:nvPr/>
        </p:nvGrpSpPr>
        <p:grpSpPr>
          <a:xfrm>
            <a:off x="2122072" y="2890466"/>
            <a:ext cx="4040220" cy="1273276"/>
            <a:chOff x="1270277" y="1280880"/>
            <a:chExt cx="2610439" cy="864210"/>
          </a:xfrm>
        </p:grpSpPr>
        <p:sp>
          <p:nvSpPr>
            <p:cNvPr id="58" name="Text Placeholder 3">
              <a:extLst>
                <a:ext uri="{FF2B5EF4-FFF2-40B4-BE49-F238E27FC236}">
                  <a16:creationId xmlns:a16="http://schemas.microsoft.com/office/drawing/2014/main" id="{A8427E7A-EC25-41E1-B8D4-43B883D5680B}"/>
                </a:ext>
              </a:extLst>
            </p:cNvPr>
            <p:cNvSpPr txBox="1">
              <a:spLocks/>
            </p:cNvSpPr>
            <p:nvPr/>
          </p:nvSpPr>
          <p:spPr>
            <a:xfrm>
              <a:off x="1270277" y="1280880"/>
              <a:ext cx="536421" cy="16711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b="1" dirty="0">
                  <a:solidFill>
                    <a:srgbClr val="008000"/>
                  </a:solidFill>
                  <a:latin typeface="Calibri" panose="020F0502020204030204" pitchFamily="34" charset="0"/>
                  <a:cs typeface="Calibri" panose="020F0502020204030204" pitchFamily="34" charset="0"/>
                </a:rPr>
                <a:t>Execution</a:t>
              </a:r>
              <a:endPar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endParaRPr>
            </a:p>
          </p:txBody>
        </p:sp>
        <p:sp>
          <p:nvSpPr>
            <p:cNvPr id="59" name="Text Placeholder 3">
              <a:extLst>
                <a:ext uri="{FF2B5EF4-FFF2-40B4-BE49-F238E27FC236}">
                  <a16:creationId xmlns:a16="http://schemas.microsoft.com/office/drawing/2014/main" id="{710230A3-52AA-4078-822E-81283E7109AE}"/>
                </a:ext>
              </a:extLst>
            </p:cNvPr>
            <p:cNvSpPr txBox="1">
              <a:spLocks/>
            </p:cNvSpPr>
            <p:nvPr/>
          </p:nvSpPr>
          <p:spPr>
            <a:xfrm>
              <a:off x="1270277" y="1443196"/>
              <a:ext cx="2610439" cy="70189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Impact of in-store product execution, based on </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Cases on display</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stores in which product was on display</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Execution level threshold based on national execution standards</a:t>
              </a:r>
            </a:p>
          </p:txBody>
        </p:sp>
      </p:grpSp>
      <p:grpSp>
        <p:nvGrpSpPr>
          <p:cNvPr id="60" name="Group 33">
            <a:extLst>
              <a:ext uri="{FF2B5EF4-FFF2-40B4-BE49-F238E27FC236}">
                <a16:creationId xmlns:a16="http://schemas.microsoft.com/office/drawing/2014/main" id="{D48A4851-3062-4016-859D-C4B46AC75F3D}"/>
              </a:ext>
            </a:extLst>
          </p:cNvPr>
          <p:cNvGrpSpPr/>
          <p:nvPr/>
        </p:nvGrpSpPr>
        <p:grpSpPr>
          <a:xfrm>
            <a:off x="7065901" y="3015689"/>
            <a:ext cx="4070775" cy="660075"/>
            <a:chOff x="5225418" y="1280880"/>
            <a:chExt cx="2630181" cy="313122"/>
          </a:xfrm>
        </p:grpSpPr>
        <p:sp>
          <p:nvSpPr>
            <p:cNvPr id="61" name="Text Placeholder 3">
              <a:extLst>
                <a:ext uri="{FF2B5EF4-FFF2-40B4-BE49-F238E27FC236}">
                  <a16:creationId xmlns:a16="http://schemas.microsoft.com/office/drawing/2014/main" id="{50B71DD0-149F-4CF3-A1D3-D2DBCA2E574D}"/>
                </a:ext>
              </a:extLst>
            </p:cNvPr>
            <p:cNvSpPr txBox="1">
              <a:spLocks/>
            </p:cNvSpPr>
            <p:nvPr/>
          </p:nvSpPr>
          <p:spPr>
            <a:xfrm>
              <a:off x="5225418" y="1280880"/>
              <a:ext cx="942962" cy="11680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cs typeface="Calibri" panose="020F0502020204030204" pitchFamily="34" charset="0"/>
                </a:rPr>
                <a:t>Product Portfolio</a:t>
              </a:r>
            </a:p>
          </p:txBody>
        </p:sp>
        <p:sp>
          <p:nvSpPr>
            <p:cNvPr id="62" name="Text Placeholder 3">
              <a:extLst>
                <a:ext uri="{FF2B5EF4-FFF2-40B4-BE49-F238E27FC236}">
                  <a16:creationId xmlns:a16="http://schemas.microsoft.com/office/drawing/2014/main" id="{76CD532E-C889-4753-A571-60B13DD89547}"/>
                </a:ext>
              </a:extLst>
            </p:cNvPr>
            <p:cNvSpPr txBox="1">
              <a:spLocks/>
            </p:cNvSpPr>
            <p:nvPr/>
          </p:nvSpPr>
          <p:spPr>
            <a:xfrm>
              <a:off x="5225418" y="1418801"/>
              <a:ext cx="2630181" cy="17520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Cannibalization due to the price variations of competitor products, intra products and price in cross-retail stores</a:t>
              </a:r>
            </a:p>
          </p:txBody>
        </p:sp>
      </p:grpSp>
      <p:grpSp>
        <p:nvGrpSpPr>
          <p:cNvPr id="65" name="Group 30">
            <a:extLst>
              <a:ext uri="{FF2B5EF4-FFF2-40B4-BE49-F238E27FC236}">
                <a16:creationId xmlns:a16="http://schemas.microsoft.com/office/drawing/2014/main" id="{28509068-9082-4A89-8DC4-44A1C83348D3}"/>
              </a:ext>
            </a:extLst>
          </p:cNvPr>
          <p:cNvGrpSpPr/>
          <p:nvPr/>
        </p:nvGrpSpPr>
        <p:grpSpPr>
          <a:xfrm>
            <a:off x="2122072" y="4440410"/>
            <a:ext cx="4040220" cy="899092"/>
            <a:chOff x="1270277" y="1280880"/>
            <a:chExt cx="2610439" cy="610241"/>
          </a:xfrm>
        </p:grpSpPr>
        <p:sp>
          <p:nvSpPr>
            <p:cNvPr id="66" name="Text Placeholder 3">
              <a:extLst>
                <a:ext uri="{FF2B5EF4-FFF2-40B4-BE49-F238E27FC236}">
                  <a16:creationId xmlns:a16="http://schemas.microsoft.com/office/drawing/2014/main" id="{69D652DC-F0D7-4787-8903-A18313C90D04}"/>
                </a:ext>
              </a:extLst>
            </p:cNvPr>
            <p:cNvSpPr txBox="1">
              <a:spLocks/>
            </p:cNvSpPr>
            <p:nvPr/>
          </p:nvSpPr>
          <p:spPr>
            <a:xfrm>
              <a:off x="1270277" y="1280880"/>
              <a:ext cx="418929" cy="16711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rgbClr val="008000"/>
                  </a:solidFill>
                  <a:effectLst/>
                  <a:uLnTx/>
                  <a:uFillTx/>
                  <a:latin typeface="Calibri" panose="020F0502020204030204" pitchFamily="34" charset="0"/>
                  <a:cs typeface="Calibri" panose="020F0502020204030204" pitchFamily="34" charset="0"/>
                </a:rPr>
                <a:t>Feature</a:t>
              </a:r>
            </a:p>
          </p:txBody>
        </p:sp>
        <p:sp>
          <p:nvSpPr>
            <p:cNvPr id="67" name="Text Placeholder 3">
              <a:extLst>
                <a:ext uri="{FF2B5EF4-FFF2-40B4-BE49-F238E27FC236}">
                  <a16:creationId xmlns:a16="http://schemas.microsoft.com/office/drawing/2014/main" id="{2F6232BD-D098-414D-A4A0-415856D43F47}"/>
                </a:ext>
              </a:extLst>
            </p:cNvPr>
            <p:cNvSpPr txBox="1">
              <a:spLocks/>
            </p:cNvSpPr>
            <p:nvPr/>
          </p:nvSpPr>
          <p:spPr>
            <a:xfrm>
              <a:off x="1270277" y="1464971"/>
              <a:ext cx="2610439" cy="4261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Impact of</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 stores in which a product is on an advertisement</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Position of advertisement (front/middle/back of a pamphlet)</a:t>
              </a:r>
            </a:p>
          </p:txBody>
        </p:sp>
      </p:grpSp>
      <p:grpSp>
        <p:nvGrpSpPr>
          <p:cNvPr id="68" name="Group 33">
            <a:extLst>
              <a:ext uri="{FF2B5EF4-FFF2-40B4-BE49-F238E27FC236}">
                <a16:creationId xmlns:a16="http://schemas.microsoft.com/office/drawing/2014/main" id="{23D8FE33-7B5B-4870-BC71-CE2FE1258849}"/>
              </a:ext>
            </a:extLst>
          </p:cNvPr>
          <p:cNvGrpSpPr/>
          <p:nvPr/>
        </p:nvGrpSpPr>
        <p:grpSpPr>
          <a:xfrm>
            <a:off x="7065901" y="4453160"/>
            <a:ext cx="4070775" cy="877147"/>
            <a:chOff x="5225418" y="1280880"/>
            <a:chExt cx="2630181" cy="595346"/>
          </a:xfrm>
        </p:grpSpPr>
        <p:sp>
          <p:nvSpPr>
            <p:cNvPr id="69" name="Text Placeholder 3">
              <a:extLst>
                <a:ext uri="{FF2B5EF4-FFF2-40B4-BE49-F238E27FC236}">
                  <a16:creationId xmlns:a16="http://schemas.microsoft.com/office/drawing/2014/main" id="{68F86616-A418-4E07-A9CA-36F8990E8617}"/>
                </a:ext>
              </a:extLst>
            </p:cNvPr>
            <p:cNvSpPr txBox="1">
              <a:spLocks/>
            </p:cNvSpPr>
            <p:nvPr/>
          </p:nvSpPr>
          <p:spPr>
            <a:xfrm>
              <a:off x="5225418" y="1280880"/>
              <a:ext cx="821161" cy="16711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accent4"/>
                  </a:solidFill>
                  <a:effectLst/>
                  <a:uLnTx/>
                  <a:uFillTx/>
                  <a:latin typeface="Calibri" panose="020F0502020204030204" pitchFamily="34" charset="0"/>
                  <a:cs typeface="Calibri" panose="020F0502020204030204" pitchFamily="34" charset="0"/>
                </a:rPr>
                <a:t>Pantry Loading</a:t>
              </a:r>
            </a:p>
          </p:txBody>
        </p:sp>
        <p:sp>
          <p:nvSpPr>
            <p:cNvPr id="70" name="Text Placeholder 3">
              <a:extLst>
                <a:ext uri="{FF2B5EF4-FFF2-40B4-BE49-F238E27FC236}">
                  <a16:creationId xmlns:a16="http://schemas.microsoft.com/office/drawing/2014/main" id="{2A948C34-217B-43E5-953A-A7744C108A5E}"/>
                </a:ext>
              </a:extLst>
            </p:cNvPr>
            <p:cNvSpPr txBox="1">
              <a:spLocks/>
            </p:cNvSpPr>
            <p:nvPr/>
          </p:nvSpPr>
          <p:spPr>
            <a:xfrm>
              <a:off x="5225418" y="1475143"/>
              <a:ext cx="2630181" cy="40108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Loss in volume in subsequent weeks, due to customers stockpiling products in deep discount weeks.</a:t>
              </a:r>
            </a:p>
            <a:p>
              <a:pPr marL="171450" lvl="0" indent="-171450" algn="l" defTabSz="914400">
                <a:spcBef>
                  <a:spcPct val="20000"/>
                </a:spcBef>
                <a:buFont typeface="Arial" panose="020B0604020202020204" pitchFamily="34" charset="0"/>
                <a:buChar char="•"/>
                <a:defRPr/>
              </a:pPr>
              <a:r>
                <a:rPr lang="en-US" sz="1200" dirty="0">
                  <a:solidFill>
                    <a:schemeClr val="tx1">
                      <a:lumMod val="50000"/>
                      <a:lumOff val="50000"/>
                    </a:schemeClr>
                  </a:solidFill>
                  <a:latin typeface="Calibri" panose="020F0502020204030204" pitchFamily="34" charset="0"/>
                  <a:cs typeface="Calibri" panose="020F0502020204030204" pitchFamily="34" charset="0"/>
                </a:rPr>
                <a:t>Deep discount: discount higher than 25% of EDV</a:t>
              </a:r>
            </a:p>
          </p:txBody>
        </p:sp>
      </p:grpSp>
      <p:pic>
        <p:nvPicPr>
          <p:cNvPr id="85" name="Graphic 84">
            <a:extLst>
              <a:ext uri="{FF2B5EF4-FFF2-40B4-BE49-F238E27FC236}">
                <a16:creationId xmlns:a16="http://schemas.microsoft.com/office/drawing/2014/main" id="{86AFACEE-3C41-4C6A-BE6E-3C3E9BD0C5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7126" y="4711927"/>
            <a:ext cx="457024" cy="457024"/>
          </a:xfrm>
          <a:prstGeom prst="rect">
            <a:avLst/>
          </a:prstGeom>
        </p:spPr>
      </p:pic>
      <p:pic>
        <p:nvPicPr>
          <p:cNvPr id="86" name="Graphic 85">
            <a:extLst>
              <a:ext uri="{FF2B5EF4-FFF2-40B4-BE49-F238E27FC236}">
                <a16:creationId xmlns:a16="http://schemas.microsoft.com/office/drawing/2014/main" id="{C5391B21-A750-4820-8107-3B415AC6CD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585" y="3121389"/>
            <a:ext cx="457024" cy="457024"/>
          </a:xfrm>
          <a:prstGeom prst="rect">
            <a:avLst/>
          </a:prstGeom>
        </p:spPr>
      </p:pic>
      <p:pic>
        <p:nvPicPr>
          <p:cNvPr id="87" name="Graphic 86">
            <a:extLst>
              <a:ext uri="{FF2B5EF4-FFF2-40B4-BE49-F238E27FC236}">
                <a16:creationId xmlns:a16="http://schemas.microsoft.com/office/drawing/2014/main" id="{E8F9FA93-40EC-4D55-BBE2-64DF3B760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1755" y="3169338"/>
            <a:ext cx="457024" cy="457024"/>
          </a:xfrm>
          <a:prstGeom prst="rect">
            <a:avLst/>
          </a:prstGeom>
        </p:spPr>
      </p:pic>
      <p:pic>
        <p:nvPicPr>
          <p:cNvPr id="88" name="Graphic 87">
            <a:extLst>
              <a:ext uri="{FF2B5EF4-FFF2-40B4-BE49-F238E27FC236}">
                <a16:creationId xmlns:a16="http://schemas.microsoft.com/office/drawing/2014/main" id="{318A43E5-893D-4803-9A12-0D0456FD5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1755" y="2007370"/>
            <a:ext cx="457025" cy="457025"/>
          </a:xfrm>
          <a:prstGeom prst="rect">
            <a:avLst/>
          </a:prstGeom>
        </p:spPr>
      </p:pic>
      <p:pic>
        <p:nvPicPr>
          <p:cNvPr id="89" name="Graphic 88">
            <a:extLst>
              <a:ext uri="{FF2B5EF4-FFF2-40B4-BE49-F238E27FC236}">
                <a16:creationId xmlns:a16="http://schemas.microsoft.com/office/drawing/2014/main" id="{1E244BDF-4431-4835-99D7-8CAEB3B788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85585" y="2113730"/>
            <a:ext cx="457024" cy="457024"/>
          </a:xfrm>
          <a:prstGeom prst="rect">
            <a:avLst/>
          </a:prstGeom>
        </p:spPr>
      </p:pic>
      <p:pic>
        <p:nvPicPr>
          <p:cNvPr id="90" name="Graphic 89">
            <a:extLst>
              <a:ext uri="{FF2B5EF4-FFF2-40B4-BE49-F238E27FC236}">
                <a16:creationId xmlns:a16="http://schemas.microsoft.com/office/drawing/2014/main" id="{1C013CC4-0C15-4DDE-9FBA-1B585F26B9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1755" y="4693502"/>
            <a:ext cx="457024" cy="457024"/>
          </a:xfrm>
          <a:prstGeom prst="rect">
            <a:avLst/>
          </a:prstGeom>
        </p:spPr>
      </p:pic>
      <p:sp>
        <p:nvSpPr>
          <p:cNvPr id="29" name="Title 1">
            <a:extLst>
              <a:ext uri="{FF2B5EF4-FFF2-40B4-BE49-F238E27FC236}">
                <a16:creationId xmlns:a16="http://schemas.microsoft.com/office/drawing/2014/main" id="{01F892A0-80FE-44D5-B4E0-67FB08DAFFD7}"/>
              </a:ext>
            </a:extLst>
          </p:cNvPr>
          <p:cNvSpPr txBox="1">
            <a:spLocks/>
          </p:cNvSpPr>
          <p:nvPr/>
        </p:nvSpPr>
        <p:spPr bwMode="auto">
          <a:xfrm>
            <a:off x="317635" y="234798"/>
            <a:ext cx="1137706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a:lstStyle>
          <a:p>
            <a:r>
              <a:rPr lang="en-US" sz="2400" b="1" dirty="0">
                <a:latin typeface="Selawik" panose="020B0502040204020203" pitchFamily="34" charset="0"/>
              </a:rPr>
              <a:t>Data treatment and variable transformation</a:t>
            </a:r>
            <a:br>
              <a:rPr lang="en-US" sz="2400" b="1" kern="0" dirty="0">
                <a:latin typeface="Selawik" panose="020B0502040204020203" pitchFamily="34" charset="0"/>
              </a:rPr>
            </a:br>
            <a:r>
              <a:rPr lang="en-US" sz="2000" dirty="0">
                <a:latin typeface="Selawik" panose="020B0502040204020203" pitchFamily="34" charset="0"/>
              </a:rPr>
              <a:t>help to effectively capture the contribution of each factor</a:t>
            </a:r>
            <a:endParaRPr lang="en-US" sz="2400" kern="0" dirty="0">
              <a:latin typeface="Selawik" panose="020B0502040204020203" pitchFamily="34" charset="0"/>
            </a:endParaRPr>
          </a:p>
        </p:txBody>
      </p:sp>
    </p:spTree>
    <p:extLst>
      <p:ext uri="{BB962C8B-B14F-4D97-AF65-F5344CB8AC3E}">
        <p14:creationId xmlns:p14="http://schemas.microsoft.com/office/powerpoint/2010/main" val="142926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B47A659-32E8-4C0C-9987-43167F3D55C1}"/>
              </a:ext>
            </a:extLst>
          </p:cNvPr>
          <p:cNvSpPr/>
          <p:nvPr/>
        </p:nvSpPr>
        <p:spPr>
          <a:xfrm>
            <a:off x="7137868" y="2673442"/>
            <a:ext cx="4650475" cy="34931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1" name="Rectangle 20">
            <a:extLst>
              <a:ext uri="{FF2B5EF4-FFF2-40B4-BE49-F238E27FC236}">
                <a16:creationId xmlns:a16="http://schemas.microsoft.com/office/drawing/2014/main" id="{4D6EB2C0-4123-4982-9BBC-D9D8A118DB31}"/>
              </a:ext>
            </a:extLst>
          </p:cNvPr>
          <p:cNvSpPr/>
          <p:nvPr/>
        </p:nvSpPr>
        <p:spPr>
          <a:xfrm>
            <a:off x="7137868" y="4077093"/>
            <a:ext cx="4673803" cy="34931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5" name="Rectangle 14">
            <a:extLst>
              <a:ext uri="{FF2B5EF4-FFF2-40B4-BE49-F238E27FC236}">
                <a16:creationId xmlns:a16="http://schemas.microsoft.com/office/drawing/2014/main" id="{DA48C7D2-49F9-4067-9A14-3E72E32704F7}"/>
              </a:ext>
            </a:extLst>
          </p:cNvPr>
          <p:cNvSpPr/>
          <p:nvPr/>
        </p:nvSpPr>
        <p:spPr>
          <a:xfrm>
            <a:off x="317635" y="2525952"/>
            <a:ext cx="5778365" cy="350099"/>
          </a:xfrm>
          <a:prstGeom prst="rect">
            <a:avLst/>
          </a:prstGeom>
          <a:solidFill>
            <a:srgbClr val="006666"/>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4" name="Rectangle 13">
            <a:extLst>
              <a:ext uri="{FF2B5EF4-FFF2-40B4-BE49-F238E27FC236}">
                <a16:creationId xmlns:a16="http://schemas.microsoft.com/office/drawing/2014/main" id="{0E8A6B91-83DA-40E3-A933-39369E20BD0C}"/>
              </a:ext>
            </a:extLst>
          </p:cNvPr>
          <p:cNvSpPr/>
          <p:nvPr/>
        </p:nvSpPr>
        <p:spPr>
          <a:xfrm>
            <a:off x="317635" y="2902227"/>
            <a:ext cx="5778365" cy="2808272"/>
          </a:xfrm>
          <a:prstGeom prst="rect">
            <a:avLst/>
          </a:prstGeom>
          <a:solidFill>
            <a:schemeClr val="bg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8" name="Rectangle 7">
            <a:extLst>
              <a:ext uri="{FF2B5EF4-FFF2-40B4-BE49-F238E27FC236}">
                <a16:creationId xmlns:a16="http://schemas.microsoft.com/office/drawing/2014/main" id="{4E3C16A9-75DF-4EB7-8A71-707803A6F6B5}"/>
              </a:ext>
            </a:extLst>
          </p:cNvPr>
          <p:cNvSpPr/>
          <p:nvPr/>
        </p:nvSpPr>
        <p:spPr>
          <a:xfrm>
            <a:off x="2420752" y="6140919"/>
            <a:ext cx="7170823" cy="369332"/>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2" name="Title 1">
            <a:extLst>
              <a:ext uri="{FF2B5EF4-FFF2-40B4-BE49-F238E27FC236}">
                <a16:creationId xmlns:a16="http://schemas.microsoft.com/office/drawing/2014/main" id="{A750FF06-98C7-446B-AF18-3F08882AB2D1}"/>
              </a:ext>
            </a:extLst>
          </p:cNvPr>
          <p:cNvSpPr>
            <a:spLocks noGrp="1"/>
          </p:cNvSpPr>
          <p:nvPr>
            <p:ph type="title"/>
          </p:nvPr>
        </p:nvSpPr>
        <p:spPr>
          <a:xfrm>
            <a:off x="317635" y="234798"/>
            <a:ext cx="11377060" cy="677108"/>
          </a:xfrm>
        </p:spPr>
        <p:txBody>
          <a:bodyPr/>
          <a:lstStyle/>
          <a:p>
            <a:r>
              <a:rPr lang="en-US" sz="2400" b="1" dirty="0">
                <a:latin typeface="Selawik" panose="020B0502040204020203" pitchFamily="34" charset="0"/>
              </a:rPr>
              <a:t>Automatic feature selection </a:t>
            </a:r>
            <a:br>
              <a:rPr lang="en-US" sz="2400" b="1" dirty="0">
                <a:latin typeface="Selawik" panose="020B0502040204020203" pitchFamily="34" charset="0"/>
              </a:rPr>
            </a:br>
            <a:r>
              <a:rPr lang="en-US" sz="2000" dirty="0">
                <a:latin typeface="Selawik" panose="020B0502040204020203" pitchFamily="34" charset="0"/>
              </a:rPr>
              <a:t>using stepwise regression is the core engine of Integrated Algorithm</a:t>
            </a:r>
            <a:endParaRPr lang="en-US" sz="2400" dirty="0">
              <a:latin typeface="Selawik" panose="020B0502040204020203" pitchFamily="34" charset="0"/>
            </a:endParaRPr>
          </a:p>
        </p:txBody>
      </p:sp>
      <p:sp>
        <p:nvSpPr>
          <p:cNvPr id="3" name="TextBox 2">
            <a:extLst>
              <a:ext uri="{FF2B5EF4-FFF2-40B4-BE49-F238E27FC236}">
                <a16:creationId xmlns:a16="http://schemas.microsoft.com/office/drawing/2014/main" id="{72CA7CCE-E891-4E96-BC3C-6A64CCA9B9DE}"/>
              </a:ext>
            </a:extLst>
          </p:cNvPr>
          <p:cNvSpPr txBox="1"/>
          <p:nvPr/>
        </p:nvSpPr>
        <p:spPr>
          <a:xfrm>
            <a:off x="317635" y="1159031"/>
            <a:ext cx="11726622" cy="861774"/>
          </a:xfrm>
          <a:prstGeom prst="rect">
            <a:avLst/>
          </a:prstGeom>
          <a:noFill/>
          <a:ln>
            <a:noFill/>
          </a:ln>
        </p:spPr>
        <p:txBody>
          <a:bodyPr wrap="square" rtlCol="0" anchor="ctr">
            <a:spAutoFit/>
          </a:bodyPr>
          <a:lstStyle/>
          <a:p>
            <a:r>
              <a:rPr lang="en-US" sz="1600" b="1" dirty="0">
                <a:solidFill>
                  <a:srgbClr val="006666"/>
                </a:solidFill>
                <a:latin typeface="Calibri" panose="020F0502020204030204" pitchFamily="34" charset="0"/>
                <a:cs typeface="Calibri" panose="020F0502020204030204" pitchFamily="34" charset="0"/>
              </a:rPr>
              <a:t>Stepwise bidirectional linear regression </a:t>
            </a:r>
            <a:r>
              <a:rPr lang="en-US" sz="1600" dirty="0">
                <a:latin typeface="Calibri" panose="020F0502020204030204" pitchFamily="34" charset="0"/>
                <a:cs typeface="Calibri" panose="020F0502020204030204" pitchFamily="34" charset="0"/>
              </a:rPr>
              <a:t>model </a:t>
            </a:r>
            <a:r>
              <a:rPr lang="en-US" sz="1600" dirty="0">
                <a:solidFill>
                  <a:sysClr val="windowText" lastClr="000000"/>
                </a:solidFill>
                <a:latin typeface="Calibri" panose="020F0502020204030204" pitchFamily="34" charset="0"/>
                <a:cs typeface="Calibri" panose="020F0502020204030204" pitchFamily="34" charset="0"/>
              </a:rPr>
              <a:t>considers a variable for addition to or subtraction from the set of explanatory variables based on the adjusted R-square value and the p-value. </a:t>
            </a:r>
          </a:p>
          <a:p>
            <a:endParaRPr lang="en-US" dirty="0"/>
          </a:p>
        </p:txBody>
      </p:sp>
      <p:sp>
        <p:nvSpPr>
          <p:cNvPr id="4" name="TextBox 3">
            <a:extLst>
              <a:ext uri="{FF2B5EF4-FFF2-40B4-BE49-F238E27FC236}">
                <a16:creationId xmlns:a16="http://schemas.microsoft.com/office/drawing/2014/main" id="{1015D33E-0373-48CC-A858-3EBE26DF74CF}"/>
              </a:ext>
            </a:extLst>
          </p:cNvPr>
          <p:cNvSpPr txBox="1"/>
          <p:nvPr/>
        </p:nvSpPr>
        <p:spPr>
          <a:xfrm>
            <a:off x="1278895" y="3188021"/>
            <a:ext cx="4817106" cy="2246769"/>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Individual Model</a:t>
            </a:r>
          </a:p>
          <a:p>
            <a:r>
              <a:rPr lang="en-US" sz="1400" dirty="0">
                <a:solidFill>
                  <a:schemeClr val="bg2">
                    <a:lumMod val="50000"/>
                  </a:schemeClr>
                </a:solidFill>
                <a:latin typeface="Calibri" panose="020F0502020204030204" pitchFamily="34" charset="0"/>
                <a:cs typeface="Calibri" panose="020F0502020204030204" pitchFamily="34" charset="0"/>
              </a:rPr>
              <a:t>Built at account-product level</a:t>
            </a:r>
          </a:p>
          <a:p>
            <a:r>
              <a:rPr lang="en-US" sz="1400" dirty="0">
                <a:solidFill>
                  <a:schemeClr val="bg2">
                    <a:lumMod val="50000"/>
                  </a:schemeClr>
                </a:solidFill>
                <a:latin typeface="Calibri" panose="020F0502020204030204" pitchFamily="34" charset="0"/>
                <a:cs typeface="Calibri" panose="020F0502020204030204" pitchFamily="34" charset="0"/>
              </a:rPr>
              <a:t>Coefficients used in calculating baseline &amp; predicted volume</a:t>
            </a:r>
          </a:p>
          <a:p>
            <a:r>
              <a:rPr lang="en-US" sz="1400" dirty="0">
                <a:solidFill>
                  <a:schemeClr val="bg2">
                    <a:lumMod val="50000"/>
                  </a:schemeClr>
                </a:solidFill>
                <a:latin typeface="Calibri" panose="020F0502020204030204" pitchFamily="34" charset="0"/>
                <a:cs typeface="Calibri" panose="020F0502020204030204" pitchFamily="34" charset="0"/>
              </a:rPr>
              <a:t>Contribution of 7 variable buckets calculated using this model </a:t>
            </a:r>
            <a:endParaRPr lang="en-US"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b="1" dirty="0">
                <a:latin typeface="Calibri" panose="020F0502020204030204" pitchFamily="34" charset="0"/>
                <a:cs typeface="Calibri" panose="020F0502020204030204" pitchFamily="34" charset="0"/>
              </a:rPr>
              <a:t>National Model</a:t>
            </a:r>
          </a:p>
          <a:p>
            <a:r>
              <a:rPr lang="en-US" sz="1400" dirty="0">
                <a:solidFill>
                  <a:schemeClr val="bg2">
                    <a:lumMod val="50000"/>
                  </a:schemeClr>
                </a:solidFill>
                <a:latin typeface="Calibri" panose="020F0502020204030204" pitchFamily="34" charset="0"/>
                <a:cs typeface="Calibri" panose="020F0502020204030204" pitchFamily="34" charset="0"/>
              </a:rPr>
              <a:t>Built at a product level for considering all accounts</a:t>
            </a:r>
          </a:p>
          <a:p>
            <a:r>
              <a:rPr lang="en-US" sz="1400" dirty="0">
                <a:solidFill>
                  <a:schemeClr val="bg2">
                    <a:lumMod val="50000"/>
                  </a:schemeClr>
                </a:solidFill>
                <a:latin typeface="Calibri" panose="020F0502020204030204" pitchFamily="34" charset="0"/>
                <a:cs typeface="Calibri" panose="020F0502020204030204" pitchFamily="34" charset="0"/>
              </a:rPr>
              <a:t>Temperature &amp; holiday coefficients obtained from this model National models are run separately for drug and value channels</a:t>
            </a:r>
          </a:p>
        </p:txBody>
      </p:sp>
      <p:sp>
        <p:nvSpPr>
          <p:cNvPr id="5" name="TextBox 4">
            <a:extLst>
              <a:ext uri="{FF2B5EF4-FFF2-40B4-BE49-F238E27FC236}">
                <a16:creationId xmlns:a16="http://schemas.microsoft.com/office/drawing/2014/main" id="{14A459EE-D3AA-462D-8862-06D5C4971CA6}"/>
              </a:ext>
            </a:extLst>
          </p:cNvPr>
          <p:cNvSpPr txBox="1"/>
          <p:nvPr/>
        </p:nvSpPr>
        <p:spPr>
          <a:xfrm>
            <a:off x="8489481" y="3139897"/>
            <a:ext cx="3322191" cy="95410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Ridge regression </a:t>
            </a:r>
          </a:p>
          <a:p>
            <a:r>
              <a:rPr lang="en-US" sz="1400" dirty="0">
                <a:solidFill>
                  <a:schemeClr val="bg1">
                    <a:lumMod val="50000"/>
                  </a:schemeClr>
                </a:solidFill>
                <a:latin typeface="Calibri" panose="020F0502020204030204" pitchFamily="34" charset="0"/>
                <a:cs typeface="Calibri" panose="020F0502020204030204" pitchFamily="34" charset="0"/>
              </a:rPr>
              <a:t>Instead of the removing the variables, the model penalizes for larger coefficient magnitude</a:t>
            </a:r>
            <a:endParaRPr lang="en-US" dirty="0">
              <a:solidFill>
                <a:sysClr val="windowText" lastClr="000000"/>
              </a:solidFill>
            </a:endParaRPr>
          </a:p>
        </p:txBody>
      </p:sp>
      <p:sp>
        <p:nvSpPr>
          <p:cNvPr id="7" name="TextBox 6">
            <a:extLst>
              <a:ext uri="{FF2B5EF4-FFF2-40B4-BE49-F238E27FC236}">
                <a16:creationId xmlns:a16="http://schemas.microsoft.com/office/drawing/2014/main" id="{F486237B-0625-476D-9089-44A3A1737D07}"/>
              </a:ext>
            </a:extLst>
          </p:cNvPr>
          <p:cNvSpPr txBox="1"/>
          <p:nvPr/>
        </p:nvSpPr>
        <p:spPr>
          <a:xfrm>
            <a:off x="3138741" y="6140919"/>
            <a:ext cx="5734847" cy="338554"/>
          </a:xfrm>
          <a:prstGeom prst="rect">
            <a:avLst/>
          </a:prstGeom>
          <a:noFill/>
        </p:spPr>
        <p:txBody>
          <a:bodyPr wrap="square" rtlCol="0">
            <a:spAutoFit/>
          </a:bodyPr>
          <a:lstStyle/>
          <a:p>
            <a:pPr algn="ctr"/>
            <a:r>
              <a:rPr lang="en-US" sz="1600" b="1" dirty="0">
                <a:solidFill>
                  <a:srgbClr val="006666"/>
                </a:solidFill>
                <a:latin typeface="Calibri" panose="020F0502020204030204" pitchFamily="34" charset="0"/>
                <a:cs typeface="Calibri" panose="020F0502020204030204" pitchFamily="34" charset="0"/>
              </a:rPr>
              <a:t>Accuracy:  </a:t>
            </a:r>
            <a:r>
              <a:rPr lang="en-US" sz="1400" b="1" dirty="0">
                <a:latin typeface="Calibri" panose="020F0502020204030204" pitchFamily="34" charset="0"/>
                <a:cs typeface="Calibri" panose="020F0502020204030204" pitchFamily="34" charset="0"/>
              </a:rPr>
              <a:t>80% account-product combinations have MAPE less than 30%</a:t>
            </a:r>
            <a:endParaRPr lang="en-US" sz="1600" b="1" dirty="0">
              <a:latin typeface="Calibri" panose="020F0502020204030204" pitchFamily="34" charset="0"/>
              <a:cs typeface="Calibri" panose="020F0502020204030204" pitchFamily="34" charset="0"/>
            </a:endParaRPr>
          </a:p>
        </p:txBody>
      </p:sp>
      <p:pic>
        <p:nvPicPr>
          <p:cNvPr id="12" name="Graphic 11">
            <a:extLst>
              <a:ext uri="{FF2B5EF4-FFF2-40B4-BE49-F238E27FC236}">
                <a16:creationId xmlns:a16="http://schemas.microsoft.com/office/drawing/2014/main" id="{E89F7C76-A0DD-40EE-A9D0-8E9FB9E8420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96" b="5803"/>
          <a:stretch/>
        </p:blipFill>
        <p:spPr>
          <a:xfrm>
            <a:off x="519256" y="3375745"/>
            <a:ext cx="683273" cy="597874"/>
          </a:xfrm>
          <a:prstGeom prst="rect">
            <a:avLst/>
          </a:prstGeom>
        </p:spPr>
      </p:pic>
      <p:sp>
        <p:nvSpPr>
          <p:cNvPr id="13" name="TextBox 12">
            <a:extLst>
              <a:ext uri="{FF2B5EF4-FFF2-40B4-BE49-F238E27FC236}">
                <a16:creationId xmlns:a16="http://schemas.microsoft.com/office/drawing/2014/main" id="{7FD7EC85-9407-47AE-BBDA-A75914E68F73}"/>
              </a:ext>
            </a:extLst>
          </p:cNvPr>
          <p:cNvSpPr txBox="1"/>
          <p:nvPr/>
        </p:nvSpPr>
        <p:spPr>
          <a:xfrm>
            <a:off x="317635" y="2547569"/>
            <a:ext cx="5749922" cy="615553"/>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Models are built at two levels</a:t>
            </a:r>
          </a:p>
          <a:p>
            <a:pPr algn="ctr"/>
            <a:endParaRPr lang="en-US" dirty="0"/>
          </a:p>
        </p:txBody>
      </p:sp>
      <p:sp>
        <p:nvSpPr>
          <p:cNvPr id="18" name="TextBox 17">
            <a:extLst>
              <a:ext uri="{FF2B5EF4-FFF2-40B4-BE49-F238E27FC236}">
                <a16:creationId xmlns:a16="http://schemas.microsoft.com/office/drawing/2014/main" id="{DE0993C1-58B1-418D-896C-6041DBA299EF}"/>
              </a:ext>
            </a:extLst>
          </p:cNvPr>
          <p:cNvSpPr txBox="1"/>
          <p:nvPr/>
        </p:nvSpPr>
        <p:spPr>
          <a:xfrm>
            <a:off x="7161196" y="2689352"/>
            <a:ext cx="4650475" cy="323165"/>
          </a:xfrm>
          <a:prstGeom prst="rect">
            <a:avLst/>
          </a:prstGeom>
          <a:noFill/>
        </p:spPr>
        <p:txBody>
          <a:bodyPr wrap="square" rtlCol="0">
            <a:spAutoFit/>
          </a:bodyPr>
          <a:lstStyle/>
          <a:p>
            <a:r>
              <a:rPr lang="en-US" sz="1500" b="1" dirty="0">
                <a:latin typeface="Calibri" panose="020F0502020204030204" pitchFamily="34" charset="0"/>
                <a:cs typeface="Calibri" panose="020F0502020204030204" pitchFamily="34" charset="0"/>
              </a:rPr>
              <a:t>New modeling technique for Drug channel</a:t>
            </a:r>
            <a:endParaRPr lang="en-US" sz="1500" b="1" dirty="0"/>
          </a:p>
        </p:txBody>
      </p:sp>
      <p:sp>
        <p:nvSpPr>
          <p:cNvPr id="20" name="TextBox 19">
            <a:extLst>
              <a:ext uri="{FF2B5EF4-FFF2-40B4-BE49-F238E27FC236}">
                <a16:creationId xmlns:a16="http://schemas.microsoft.com/office/drawing/2014/main" id="{DB3BF1DD-1698-4551-9436-FA173E3978F7}"/>
              </a:ext>
            </a:extLst>
          </p:cNvPr>
          <p:cNvSpPr txBox="1"/>
          <p:nvPr/>
        </p:nvSpPr>
        <p:spPr>
          <a:xfrm>
            <a:off x="7632834" y="4482994"/>
            <a:ext cx="3898232" cy="1231106"/>
          </a:xfrm>
          <a:prstGeom prst="rect">
            <a:avLst/>
          </a:prstGeom>
          <a:noFill/>
        </p:spPr>
        <p:txBody>
          <a:bodyPr wrap="square" rtlCol="0">
            <a:spAutoFit/>
          </a:bodyPr>
          <a:lstStyle/>
          <a:p>
            <a:r>
              <a:rPr lang="en-US" sz="1400" dirty="0">
                <a:solidFill>
                  <a:schemeClr val="bg1">
                    <a:lumMod val="50000"/>
                  </a:schemeClr>
                </a:solidFill>
                <a:latin typeface="Calibri" panose="020F0502020204030204" pitchFamily="34" charset="0"/>
                <a:cs typeface="Calibri" panose="020F0502020204030204" pitchFamily="34" charset="0"/>
              </a:rPr>
              <a:t>- Considered new holiday variables </a:t>
            </a:r>
          </a:p>
          <a:p>
            <a:r>
              <a:rPr lang="en-US" sz="1400" dirty="0">
                <a:solidFill>
                  <a:schemeClr val="bg1">
                    <a:lumMod val="50000"/>
                  </a:schemeClr>
                </a:solidFill>
                <a:latin typeface="Calibri" panose="020F0502020204030204" pitchFamily="34" charset="0"/>
                <a:cs typeface="Calibri" panose="020F0502020204030204" pitchFamily="34" charset="0"/>
              </a:rPr>
              <a:t>- Incorporated dynamic comp-intra mapping</a:t>
            </a:r>
          </a:p>
          <a:p>
            <a:r>
              <a:rPr lang="en-US" sz="1400" dirty="0">
                <a:solidFill>
                  <a:schemeClr val="bg1">
                    <a:lumMod val="50000"/>
                  </a:schemeClr>
                </a:solidFill>
                <a:latin typeface="Calibri" panose="020F0502020204030204" pitchFamily="34" charset="0"/>
                <a:cs typeface="Calibri" panose="020F0502020204030204" pitchFamily="34" charset="0"/>
              </a:rPr>
              <a:t>- Included Cross retail - Intra portfolio</a:t>
            </a:r>
          </a:p>
          <a:p>
            <a:r>
              <a:rPr lang="en-US" sz="1400" dirty="0">
                <a:solidFill>
                  <a:schemeClr val="bg1">
                    <a:lumMod val="50000"/>
                  </a:schemeClr>
                </a:solidFill>
                <a:latin typeface="Calibri" panose="020F0502020204030204" pitchFamily="34" charset="0"/>
                <a:cs typeface="Calibri" panose="020F0502020204030204" pitchFamily="34" charset="0"/>
              </a:rPr>
              <a:t>- Introduced simple and complex feature types</a:t>
            </a:r>
          </a:p>
          <a:p>
            <a:endParaRPr lang="en-US" dirty="0"/>
          </a:p>
        </p:txBody>
      </p:sp>
      <p:pic>
        <p:nvPicPr>
          <p:cNvPr id="37890" name="Picture 2" descr="Image result for regression icon">
            <a:extLst>
              <a:ext uri="{FF2B5EF4-FFF2-40B4-BE49-F238E27FC236}">
                <a16:creationId xmlns:a16="http://schemas.microsoft.com/office/drawing/2014/main" id="{EF877107-2659-4E52-A710-B0FFEDA8D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833" y="3224090"/>
            <a:ext cx="856648" cy="805161"/>
          </a:xfrm>
          <a:prstGeom prst="rect">
            <a:avLst/>
          </a:prstGeom>
          <a:noFill/>
          <a:extLst>
            <a:ext uri="{909E8E84-426E-40DD-AFC4-6F175D3DCCD1}">
              <a14:hiddenFill xmlns:a14="http://schemas.microsoft.com/office/drawing/2010/main">
                <a:solidFill>
                  <a:srgbClr val="FFFFFF"/>
                </a:solidFill>
              </a14:hiddenFill>
            </a:ext>
          </a:extLst>
        </p:spPr>
      </p:pic>
      <p:sp>
        <p:nvSpPr>
          <p:cNvPr id="22" name="Isosceles Triangle 21">
            <a:extLst>
              <a:ext uri="{FF2B5EF4-FFF2-40B4-BE49-F238E27FC236}">
                <a16:creationId xmlns:a16="http://schemas.microsoft.com/office/drawing/2014/main" id="{DD0CD2ED-4167-49A2-8C30-081E420FBE20}"/>
              </a:ext>
            </a:extLst>
          </p:cNvPr>
          <p:cNvSpPr/>
          <p:nvPr/>
        </p:nvSpPr>
        <p:spPr>
          <a:xfrm rot="5400000">
            <a:off x="5390093" y="3918290"/>
            <a:ext cx="2246436" cy="455379"/>
          </a:xfrm>
          <a:prstGeom prst="triangle">
            <a:avLst/>
          </a:prstGeom>
          <a:solidFill>
            <a:srgbClr val="C1BF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Calibri" panose="020F0502020204030204"/>
            </a:endParaRPr>
          </a:p>
        </p:txBody>
      </p:sp>
      <p:sp>
        <p:nvSpPr>
          <p:cNvPr id="24" name="TextBox 23">
            <a:extLst>
              <a:ext uri="{FF2B5EF4-FFF2-40B4-BE49-F238E27FC236}">
                <a16:creationId xmlns:a16="http://schemas.microsoft.com/office/drawing/2014/main" id="{289E476B-A25A-4136-9C8F-193114A6EC4F}"/>
              </a:ext>
            </a:extLst>
          </p:cNvPr>
          <p:cNvSpPr txBox="1"/>
          <p:nvPr/>
        </p:nvSpPr>
        <p:spPr>
          <a:xfrm>
            <a:off x="7116495" y="4095680"/>
            <a:ext cx="4943744" cy="323165"/>
          </a:xfrm>
          <a:prstGeom prst="rect">
            <a:avLst/>
          </a:prstGeom>
          <a:noFill/>
        </p:spPr>
        <p:txBody>
          <a:bodyPr wrap="square" rtlCol="0">
            <a:spAutoFit/>
          </a:bodyPr>
          <a:lstStyle/>
          <a:p>
            <a:r>
              <a:rPr lang="en-US" sz="1500" b="1" dirty="0">
                <a:latin typeface="Calibri" panose="020F0502020204030204" pitchFamily="34" charset="0"/>
                <a:cs typeface="Calibri" panose="020F0502020204030204" pitchFamily="34" charset="0"/>
              </a:rPr>
              <a:t>Updated variables to capture channel specific  attributes</a:t>
            </a:r>
            <a:endParaRPr lang="en-US" sz="1500" b="1" dirty="0"/>
          </a:p>
        </p:txBody>
      </p:sp>
      <p:sp>
        <p:nvSpPr>
          <p:cNvPr id="23" name="TextBox 22">
            <a:extLst>
              <a:ext uri="{FF2B5EF4-FFF2-40B4-BE49-F238E27FC236}">
                <a16:creationId xmlns:a16="http://schemas.microsoft.com/office/drawing/2014/main" id="{21CD6671-C0AF-4D92-8BC7-45AAD42CFDA3}"/>
              </a:ext>
            </a:extLst>
          </p:cNvPr>
          <p:cNvSpPr txBox="1"/>
          <p:nvPr/>
        </p:nvSpPr>
        <p:spPr>
          <a:xfrm>
            <a:off x="2087633" y="1996641"/>
            <a:ext cx="8016734" cy="338554"/>
          </a:xfrm>
          <a:prstGeom prst="rect">
            <a:avLst/>
          </a:prstGeom>
          <a:solidFill>
            <a:srgbClr val="F2F2F2">
              <a:alpha val="63922"/>
            </a:srgbClr>
          </a:solidFill>
        </p:spPr>
        <p:txBody>
          <a:bodyPr wrap="square" rtlCol="0">
            <a:spAutoFit/>
          </a:bodyPr>
          <a:lstStyle/>
          <a:p>
            <a:pPr algn="ctr"/>
            <a:r>
              <a:rPr lang="en-US" sz="1600" b="1" dirty="0">
                <a:solidFill>
                  <a:sysClr val="windowText" lastClr="000000"/>
                </a:solidFill>
                <a:latin typeface="Calibri" panose="020F0502020204030204" pitchFamily="34" charset="0"/>
                <a:cs typeface="Calibri" panose="020F0502020204030204" pitchFamily="34" charset="0"/>
              </a:rPr>
              <a:t>Automatic feature selection enables us to build 35,000+ models in less than 30 minutes</a:t>
            </a:r>
            <a:endParaRPr lang="en-US" sz="1600" b="1" dirty="0"/>
          </a:p>
        </p:txBody>
      </p:sp>
      <p:pic>
        <p:nvPicPr>
          <p:cNvPr id="37892" name="Picture 4" descr="Image result for us map icon">
            <a:extLst>
              <a:ext uri="{FF2B5EF4-FFF2-40B4-BE49-F238E27FC236}">
                <a16:creationId xmlns:a16="http://schemas.microsoft.com/office/drawing/2014/main" id="{892059EE-A374-423D-8F5B-A08D83C0DDE7}"/>
              </a:ext>
            </a:extLst>
          </p:cNvPr>
          <p:cNvPicPr>
            <a:picLocks noChangeAspect="1" noChangeArrowheads="1"/>
          </p:cNvPicPr>
          <p:nvPr/>
        </p:nvPicPr>
        <p:blipFill rotWithShape="1">
          <a:blip r:embed="rId6">
            <a:clrChange>
              <a:clrFrom>
                <a:srgbClr val="DDE6E6"/>
              </a:clrFrom>
              <a:clrTo>
                <a:srgbClr val="DDE6E6">
                  <a:alpha val="0"/>
                </a:srgbClr>
              </a:clrTo>
            </a:clrChange>
            <a:extLst>
              <a:ext uri="{BEBA8EAE-BF5A-486C-A8C5-ECC9F3942E4B}">
                <a14:imgProps xmlns:a14="http://schemas.microsoft.com/office/drawing/2010/main">
                  <a14:imgLayer r:embed="rId7">
                    <a14:imgEffect>
                      <a14:colorTemperature colorTemp="5300"/>
                    </a14:imgEffect>
                    <a14:imgEffect>
                      <a14:brightnessContrast bright="-20000" contrast="40000"/>
                    </a14:imgEffect>
                  </a14:imgLayer>
                </a14:imgProps>
              </a:ext>
              <a:ext uri="{28A0092B-C50C-407E-A947-70E740481C1C}">
                <a14:useLocalDpi xmlns:a14="http://schemas.microsoft.com/office/drawing/2010/main" val="0"/>
              </a:ext>
            </a:extLst>
          </a:blip>
          <a:srcRect r="9723"/>
          <a:stretch/>
        </p:blipFill>
        <p:spPr bwMode="auto">
          <a:xfrm>
            <a:off x="474691" y="4706913"/>
            <a:ext cx="816079" cy="51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8052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3BFC-B822-49D4-A920-18F9755AD28A}"/>
              </a:ext>
            </a:extLst>
          </p:cNvPr>
          <p:cNvSpPr>
            <a:spLocks noGrp="1"/>
          </p:cNvSpPr>
          <p:nvPr>
            <p:ph type="title"/>
          </p:nvPr>
        </p:nvSpPr>
        <p:spPr>
          <a:xfrm>
            <a:off x="358387" y="263660"/>
            <a:ext cx="11725484" cy="677108"/>
          </a:xfrm>
        </p:spPr>
        <p:txBody>
          <a:bodyPr/>
          <a:lstStyle/>
          <a:p>
            <a:r>
              <a:rPr lang="en-US" sz="2400" b="1" dirty="0">
                <a:latin typeface="Selawik" panose="020B0502040204020203" pitchFamily="34" charset="0"/>
              </a:rPr>
              <a:t>Business Intuition Check</a:t>
            </a:r>
            <a:br>
              <a:rPr lang="en-US" dirty="0">
                <a:latin typeface="Selawik" panose="020B0502040204020203" pitchFamily="34" charset="0"/>
              </a:rPr>
            </a:br>
            <a:r>
              <a:rPr lang="en-US" sz="2000" dirty="0">
                <a:latin typeface="Selawik" panose="020B0502040204020203" pitchFamily="34" charset="0"/>
              </a:rPr>
              <a:t>is applied to make final attributions more consumable</a:t>
            </a:r>
          </a:p>
        </p:txBody>
      </p:sp>
      <p:pic>
        <p:nvPicPr>
          <p:cNvPr id="6" name="Picture 5">
            <a:extLst>
              <a:ext uri="{FF2B5EF4-FFF2-40B4-BE49-F238E27FC236}">
                <a16:creationId xmlns:a16="http://schemas.microsoft.com/office/drawing/2014/main" id="{A894E9F4-304E-4BD5-AC10-BD9AB37FBC4E}"/>
              </a:ext>
            </a:extLst>
          </p:cNvPr>
          <p:cNvPicPr>
            <a:picLocks noChangeAspect="1"/>
          </p:cNvPicPr>
          <p:nvPr/>
        </p:nvPicPr>
        <p:blipFill rotWithShape="1">
          <a:blip r:embed="rId2" cstate="print">
            <a:clrChange>
              <a:clrFrom>
                <a:srgbClr val="F7F7F7"/>
              </a:clrFrom>
              <a:clrTo>
                <a:srgbClr val="F7F7F7">
                  <a:alpha val="0"/>
                </a:srgbClr>
              </a:clrTo>
            </a:clrChange>
            <a:extLst>
              <a:ext uri="{28A0092B-C50C-407E-A947-70E740481C1C}">
                <a14:useLocalDpi xmlns:a14="http://schemas.microsoft.com/office/drawing/2010/main" val="0"/>
              </a:ext>
            </a:extLst>
          </a:blip>
          <a:srcRect l="14508" r="17562"/>
          <a:stretch/>
        </p:blipFill>
        <p:spPr>
          <a:xfrm>
            <a:off x="10299031" y="2847827"/>
            <a:ext cx="1251285" cy="1162341"/>
          </a:xfrm>
          <a:prstGeom prst="rect">
            <a:avLst/>
          </a:prstGeom>
        </p:spPr>
      </p:pic>
      <p:sp>
        <p:nvSpPr>
          <p:cNvPr id="7" name="TextBox 6">
            <a:extLst>
              <a:ext uri="{FF2B5EF4-FFF2-40B4-BE49-F238E27FC236}">
                <a16:creationId xmlns:a16="http://schemas.microsoft.com/office/drawing/2014/main" id="{6BDAF890-DCF3-48D3-8822-E46331857F8D}"/>
              </a:ext>
            </a:extLst>
          </p:cNvPr>
          <p:cNvSpPr txBox="1"/>
          <p:nvPr/>
        </p:nvSpPr>
        <p:spPr>
          <a:xfrm>
            <a:off x="1699251" y="2025632"/>
            <a:ext cx="9773351" cy="646331"/>
          </a:xfrm>
          <a:prstGeom prst="rect">
            <a:avLst/>
          </a:prstGeom>
          <a:solidFill>
            <a:schemeClr val="bg1">
              <a:lumMod val="95000"/>
            </a:schemeClr>
          </a:solidFill>
        </p:spPr>
        <p:txBody>
          <a:bodyPr wrap="square" rtlCol="0">
            <a:spAutoFit/>
          </a:bodyPr>
          <a:lstStyle/>
          <a:p>
            <a:r>
              <a:rPr lang="en-US" dirty="0">
                <a:latin typeface="Calibri" panose="020F0502020204030204" pitchFamily="34" charset="0"/>
                <a:cs typeface="Calibri" panose="020F0502020204030204" pitchFamily="34" charset="0"/>
              </a:rPr>
              <a:t>Parallelization of 35,000+ model build sometimes lead to counter-intuitive betas because of incorrect/missing data</a:t>
            </a:r>
          </a:p>
        </p:txBody>
      </p:sp>
      <p:sp>
        <p:nvSpPr>
          <p:cNvPr id="8" name="TextBox 7">
            <a:extLst>
              <a:ext uri="{FF2B5EF4-FFF2-40B4-BE49-F238E27FC236}">
                <a16:creationId xmlns:a16="http://schemas.microsoft.com/office/drawing/2014/main" id="{FAB0C40F-972D-41CE-BE95-0B1330675582}"/>
              </a:ext>
            </a:extLst>
          </p:cNvPr>
          <p:cNvSpPr txBox="1"/>
          <p:nvPr/>
        </p:nvSpPr>
        <p:spPr>
          <a:xfrm>
            <a:off x="641684" y="3105833"/>
            <a:ext cx="9534377" cy="646331"/>
          </a:xfrm>
          <a:prstGeom prst="rect">
            <a:avLst/>
          </a:prstGeom>
          <a:solidFill>
            <a:schemeClr val="bg1">
              <a:lumMod val="95000"/>
            </a:schemeClr>
          </a:solidFill>
        </p:spPr>
        <p:txBody>
          <a:bodyPr wrap="square" rtlCol="0">
            <a:spAutoFit/>
          </a:bodyPr>
          <a:lstStyle/>
          <a:p>
            <a:pPr algn="r"/>
            <a:r>
              <a:rPr lang="en-US" dirty="0">
                <a:latin typeface="Calibri" panose="020F0502020204030204" pitchFamily="34" charset="0"/>
                <a:cs typeface="Calibri" panose="020F0502020204030204" pitchFamily="34" charset="0"/>
              </a:rPr>
              <a:t>To make the final output more consumable, we apply business sense to cap the direction and magnitude of the coefficients obtained from the models</a:t>
            </a:r>
          </a:p>
        </p:txBody>
      </p:sp>
      <p:sp>
        <p:nvSpPr>
          <p:cNvPr id="9" name="TextBox 8">
            <a:extLst>
              <a:ext uri="{FF2B5EF4-FFF2-40B4-BE49-F238E27FC236}">
                <a16:creationId xmlns:a16="http://schemas.microsoft.com/office/drawing/2014/main" id="{66A3BDA9-3705-4C86-B57D-38742BB3C44A}"/>
              </a:ext>
            </a:extLst>
          </p:cNvPr>
          <p:cNvSpPr txBox="1"/>
          <p:nvPr/>
        </p:nvSpPr>
        <p:spPr>
          <a:xfrm>
            <a:off x="641684" y="5311757"/>
            <a:ext cx="9534377" cy="369332"/>
          </a:xfrm>
          <a:prstGeom prst="rect">
            <a:avLst/>
          </a:prstGeom>
          <a:solidFill>
            <a:schemeClr val="bg1">
              <a:lumMod val="95000"/>
            </a:schemeClr>
          </a:solidFill>
        </p:spPr>
        <p:txBody>
          <a:bodyPr wrap="square" rtlCol="0">
            <a:spAutoFit/>
          </a:bodyPr>
          <a:lstStyle/>
          <a:p>
            <a:pPr algn="r"/>
            <a:r>
              <a:rPr lang="en-US" dirty="0">
                <a:latin typeface="Calibri" panose="020F0502020204030204" pitchFamily="34" charset="0"/>
                <a:cs typeface="Calibri" panose="020F0502020204030204" pitchFamily="34" charset="0"/>
              </a:rPr>
              <a:t>Coefficients of about 15% models undergo a standardization of magnitude and directionality</a:t>
            </a:r>
          </a:p>
        </p:txBody>
      </p:sp>
      <p:sp>
        <p:nvSpPr>
          <p:cNvPr id="10" name="TextBox 9">
            <a:extLst>
              <a:ext uri="{FF2B5EF4-FFF2-40B4-BE49-F238E27FC236}">
                <a16:creationId xmlns:a16="http://schemas.microsoft.com/office/drawing/2014/main" id="{FCF1D893-80F3-4D38-8B26-016C7CC5DDD9}"/>
              </a:ext>
            </a:extLst>
          </p:cNvPr>
          <p:cNvSpPr txBox="1"/>
          <p:nvPr/>
        </p:nvSpPr>
        <p:spPr>
          <a:xfrm>
            <a:off x="1699250" y="4342829"/>
            <a:ext cx="9773351" cy="369332"/>
          </a:xfrm>
          <a:prstGeom prst="rect">
            <a:avLst/>
          </a:prstGeom>
          <a:solidFill>
            <a:schemeClr val="bg1">
              <a:lumMod val="95000"/>
            </a:schemeClr>
          </a:solidFill>
        </p:spPr>
        <p:txBody>
          <a:bodyPr wrap="square" rtlCol="0">
            <a:spAutoFit/>
          </a:bodyPr>
          <a:lstStyle/>
          <a:p>
            <a:r>
              <a:rPr lang="en-US" dirty="0">
                <a:latin typeface="Calibri" panose="020F0502020204030204" pitchFamily="34" charset="0"/>
                <a:cs typeface="Calibri" panose="020F0502020204030204" pitchFamily="34" charset="0"/>
              </a:rPr>
              <a:t>This allows the teams to obtain consumable attribution of sales volume</a:t>
            </a:r>
          </a:p>
        </p:txBody>
      </p:sp>
      <p:pic>
        <p:nvPicPr>
          <p:cNvPr id="39938" name="Picture 2" descr="Image result for mathematical models icon">
            <a:extLst>
              <a:ext uri="{FF2B5EF4-FFF2-40B4-BE49-F238E27FC236}">
                <a16:creationId xmlns:a16="http://schemas.microsoft.com/office/drawing/2014/main" id="{0E7E619F-043C-45F8-ABA6-5301678F85BE}"/>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270" y="1909146"/>
            <a:ext cx="879302" cy="8793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66BF14B-0674-4033-B571-89C8EB2F6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79" y="4121298"/>
            <a:ext cx="812393" cy="812393"/>
          </a:xfrm>
          <a:prstGeom prst="rect">
            <a:avLst/>
          </a:prstGeom>
        </p:spPr>
      </p:pic>
      <p:pic>
        <p:nvPicPr>
          <p:cNvPr id="39942" name="Picture 6" descr="Image result for percentage icon">
            <a:extLst>
              <a:ext uri="{FF2B5EF4-FFF2-40B4-BE49-F238E27FC236}">
                <a16:creationId xmlns:a16="http://schemas.microsoft.com/office/drawing/2014/main" id="{038280B7-40C8-42B4-BE0A-FC4329C25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997" y="5060539"/>
            <a:ext cx="856688" cy="85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05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uL_9hPKMEkqf3hYoxOifL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tj_fZyccmEyA1MbrUflf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jldrfQ7xM0OwDZXPZbHHK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dxJlHZBU_Eu7l0.eTAIqp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Bhs7yhWF0Cd1rrLV.L2e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cTZc9d0a00ihg_R9HIOHy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q0kKt42ZT0SfoWS6sab2l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fvZ8aLpZREKnWbISpr_9Bw"/>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3.xml><?xml version="1.0" encoding="utf-8"?>
<p:tagLst xmlns:a="http://schemas.openxmlformats.org/drawingml/2006/main" xmlns:r="http://schemas.openxmlformats.org/officeDocument/2006/relationships" xmlns:p="http://schemas.openxmlformats.org/presentationml/2006/main">
  <p:tag name="NAME" val="Moon"/>
</p:tagLst>
</file>

<file path=ppt/tags/tag44.xml><?xml version="1.0" encoding="utf-8"?>
<p:tagLst xmlns:a="http://schemas.openxmlformats.org/drawingml/2006/main" xmlns:r="http://schemas.openxmlformats.org/officeDocument/2006/relationships" xmlns:p="http://schemas.openxmlformats.org/presentationml/2006/main">
  <p:tag name="NAME" val="Moon"/>
</p:tagLst>
</file>

<file path=ppt/tags/tag45.xml><?xml version="1.0" encoding="utf-8"?>
<p:tagLst xmlns:a="http://schemas.openxmlformats.org/drawingml/2006/main" xmlns:r="http://schemas.openxmlformats.org/officeDocument/2006/relationships" xmlns:p="http://schemas.openxmlformats.org/presentationml/2006/main">
  <p:tag name="NAME" val="Moon"/>
</p:tagLst>
</file>

<file path=ppt/tags/tag46.xml><?xml version="1.0" encoding="utf-8"?>
<p:tagLst xmlns:a="http://schemas.openxmlformats.org/drawingml/2006/main" xmlns:r="http://schemas.openxmlformats.org/officeDocument/2006/relationships" xmlns:p="http://schemas.openxmlformats.org/presentationml/2006/main">
  <p:tag name="NAME" val="Moon"/>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2.xml><?xml version="1.0" encoding="utf-8"?>
<p:tagLst xmlns:a="http://schemas.openxmlformats.org/drawingml/2006/main" xmlns:r="http://schemas.openxmlformats.org/officeDocument/2006/relationships" xmlns:p="http://schemas.openxmlformats.org/presentationml/2006/main">
  <p:tag name="NAME" val="Moon"/>
</p:tagLst>
</file>

<file path=ppt/tags/tag63.xml><?xml version="1.0" encoding="utf-8"?>
<p:tagLst xmlns:a="http://schemas.openxmlformats.org/drawingml/2006/main" xmlns:r="http://schemas.openxmlformats.org/officeDocument/2006/relationships" xmlns:p="http://schemas.openxmlformats.org/presentationml/2006/main">
  <p:tag name="NAME" val="Moon"/>
</p:tagLst>
</file>

<file path=ppt/tags/tag64.xml><?xml version="1.0" encoding="utf-8"?>
<p:tagLst xmlns:a="http://schemas.openxmlformats.org/drawingml/2006/main" xmlns:r="http://schemas.openxmlformats.org/officeDocument/2006/relationships" xmlns:p="http://schemas.openxmlformats.org/presentationml/2006/main">
  <p:tag name="NAME" val="Moon"/>
</p:tagLst>
</file>

<file path=ppt/tags/tag65.xml><?xml version="1.0" encoding="utf-8"?>
<p:tagLst xmlns:a="http://schemas.openxmlformats.org/drawingml/2006/main" xmlns:r="http://schemas.openxmlformats.org/officeDocument/2006/relationships" xmlns:p="http://schemas.openxmlformats.org/presentationml/2006/main">
  <p:tag name="NAME" val="Moon"/>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6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6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8zbZ.EVU0yFWrymceE.N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eTDNDIPR90WSuqdgOwquj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bxHDHXL9GUSdqo3yXltkU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Q8zbZ.EVU0yFWrymceE.N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i0pl9O_sECvPVb7ml5sc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9zkuBZDadUCtEgObBzXOj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7ZG7maZZSkCRMx_dR5zEI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HhRGFJ78BUWYgUbVgyDZQ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bxHDHXL9GUSdqo3yXltkUQ"/>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yxkLlFiOOkehO52hm0iua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6FyV3tsVUuoCrCMxtIEn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h3oAy99j1UyQZIuqICYX.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HGPacguOMEOE.tEHYB70n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YAqOwyUvkOZ1zqg4I1qc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L6FyV3tsVUuoCrCMxtIEn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VFPonhUUig8x0f_kOPZ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tj_fZyccmEyA1MbrUflfo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tjRE2PhrTk2JPL7S08DnAw"/>
</p:tagLst>
</file>

<file path=ppt/theme/theme1.xml><?xml version="1.0" encoding="utf-8"?>
<a:theme xmlns:a="http://schemas.openxmlformats.org/drawingml/2006/main" name="1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4.xml><?xml version="1.0" encoding="utf-8"?>
<a:theme xmlns:a="http://schemas.openxmlformats.org/drawingml/2006/main" name="4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5.xml><?xml version="1.0" encoding="utf-8"?>
<a:theme xmlns:a="http://schemas.openxmlformats.org/drawingml/2006/main" name="3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238261E73C88439BB98AF91E7C8BB9" ma:contentTypeVersion="12" ma:contentTypeDescription="Create a new document." ma:contentTypeScope="" ma:versionID="ce24275585ad6faa1994631f599f0ad0">
  <xsd:schema xmlns:xsd="http://www.w3.org/2001/XMLSchema" xmlns:xs="http://www.w3.org/2001/XMLSchema" xmlns:p="http://schemas.microsoft.com/office/2006/metadata/properties" xmlns:ns2="df96cac6-5edc-4d96-a14f-21dec8cebb64" xmlns:ns3="e6f9aa0a-a4db-4c69-b1fa-f7c559ce6762" targetNamespace="http://schemas.microsoft.com/office/2006/metadata/properties" ma:root="true" ma:fieldsID="e48c4e51891a7ad7a9848e84a11e2199" ns2:_="" ns3:_="">
    <xsd:import namespace="df96cac6-5edc-4d96-a14f-21dec8cebb64"/>
    <xsd:import namespace="e6f9aa0a-a4db-4c69-b1fa-f7c559ce67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6cac6-5edc-4d96-a14f-21dec8cebb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6f9aa0a-a4db-4c69-b1fa-f7c559ce676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BE78C9-6E9C-4C47-B0DF-96FBDCA32494}"/>
</file>

<file path=customXml/itemProps2.xml><?xml version="1.0" encoding="utf-8"?>
<ds:datastoreItem xmlns:ds="http://schemas.openxmlformats.org/officeDocument/2006/customXml" ds:itemID="{2E837F56-EDCD-4EB8-9FA9-D625206E3780}">
  <ds:schemaRefs>
    <ds:schemaRef ds:uri="http://schemas.microsoft.com/office/infopath/2007/PartnerControls"/>
    <ds:schemaRef ds:uri="http://www.w3.org/XML/1998/namespace"/>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b65cafbd-93df-4693-878a-e00d4517f29b"/>
    <ds:schemaRef ds:uri="http://purl.org/dc/terms/"/>
  </ds:schemaRefs>
</ds:datastoreItem>
</file>

<file path=customXml/itemProps3.xml><?xml version="1.0" encoding="utf-8"?>
<ds:datastoreItem xmlns:ds="http://schemas.openxmlformats.org/officeDocument/2006/customXml" ds:itemID="{EE001513-DF9C-4C50-BEA4-4231463358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32752</TotalTime>
  <Words>3597</Words>
  <Application>Microsoft Office PowerPoint</Application>
  <PresentationFormat>Widescreen</PresentationFormat>
  <Paragraphs>572</Paragraphs>
  <Slides>27</Slides>
  <Notes>8</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45" baseType="lpstr">
      <vt:lpstr>Abadi</vt:lpstr>
      <vt:lpstr>Arial</vt:lpstr>
      <vt:lpstr>Arial(body)</vt:lpstr>
      <vt:lpstr>Calibri</vt:lpstr>
      <vt:lpstr>Calibri Light</vt:lpstr>
      <vt:lpstr>Century Gothic</vt:lpstr>
      <vt:lpstr>FontAwesome</vt:lpstr>
      <vt:lpstr>Segoe UI</vt:lpstr>
      <vt:lpstr>Selawik</vt:lpstr>
      <vt:lpstr>Times New Roman</vt:lpstr>
      <vt:lpstr>Webdings</vt:lpstr>
      <vt:lpstr>Wingdings</vt:lpstr>
      <vt:lpstr>1_Coke_CF_COC602</vt:lpstr>
      <vt:lpstr>3_Office Theme</vt:lpstr>
      <vt:lpstr>2_Coke_CF_COC602</vt:lpstr>
      <vt:lpstr>4_Coke_CF_COC602</vt:lpstr>
      <vt:lpstr>3_Coke_CF_COC602</vt:lpstr>
      <vt:lpstr>think-cell Slide</vt:lpstr>
      <vt:lpstr>PowerPoint Presentation</vt:lpstr>
      <vt:lpstr>PowerPoint Presentation</vt:lpstr>
      <vt:lpstr>PowerPoint Presentation</vt:lpstr>
      <vt:lpstr>The Event Library serves as the single source of truth  by integrating multiple sources of information to generate key sales performance metrics</vt:lpstr>
      <vt:lpstr>PowerPoint Presentation</vt:lpstr>
      <vt:lpstr>PowerPoint Presentation</vt:lpstr>
      <vt:lpstr>PowerPoint Presentation</vt:lpstr>
      <vt:lpstr>Automatic feature selection  using stepwise regression is the core engine of Integrated Algorithm</vt:lpstr>
      <vt:lpstr>Business Intuition Check is applied to make final attributions more consumable</vt:lpstr>
      <vt:lpstr>PowerPoint Presentation</vt:lpstr>
      <vt:lpstr>Waterfall charts created using Event Library &amp; Integrated Algorithm help in understanding of factors affecting weekly sales</vt:lpstr>
      <vt:lpstr>PowerPoint Presentation</vt:lpstr>
      <vt:lpstr>PowerPoint Presentation</vt:lpstr>
      <vt:lpstr>PowerPoint Presentation</vt:lpstr>
      <vt:lpstr>Plan Advisor and Integrated Algorithm  are built individually to meet their goals of forecasting and attribution respectively</vt:lpstr>
      <vt:lpstr>PowerPoint Presentation</vt:lpstr>
      <vt:lpstr>PowerPoint Presentation</vt:lpstr>
      <vt:lpstr>PowerPoint Presentation</vt:lpstr>
      <vt:lpstr>PowerPoint Presentation</vt:lpstr>
      <vt:lpstr>PowerPoint Presentation</vt:lpstr>
      <vt:lpstr>PowerPoint Presentation</vt:lpstr>
      <vt:lpstr>Drug IA was created to serve tailored insights to the business at a channel level - it is an example of the successful partnership between Mu Sigma &amp; Trade Capability group</vt:lpstr>
      <vt:lpstr>Drug IA 2.0 is a result of experimentation to improve accuracy,  incorporating new modelling techniques and additional variables to improve explainability</vt:lpstr>
      <vt:lpstr>We have chosen Value stores to be next channel to have its own IA and we will continue to run this process through every channel</vt:lpstr>
      <vt:lpstr>PowerPoint Presentation</vt:lpstr>
      <vt:lpstr>Better understanding of price elasticity enables proactive pricing  that would maximize the revenue</vt:lpstr>
      <vt:lpstr>The tool helps us answer a wide variety of Pricing and Execution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K. Betz</dc:creator>
  <cp:lastModifiedBy>Kamireddy Harshini</cp:lastModifiedBy>
  <cp:revision>465</cp:revision>
  <dcterms:created xsi:type="dcterms:W3CDTF">2018-08-14T21:31:09Z</dcterms:created>
  <dcterms:modified xsi:type="dcterms:W3CDTF">2019-07-11T14:46:47Z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02bf62-88e6-456d-b298-e2abb13de1ea_Enabled">
    <vt:lpwstr>True</vt:lpwstr>
  </property>
  <property fmtid="{D5CDD505-2E9C-101B-9397-08002B2CF9AE}" pid="3" name="MSIP_Label_0702bf62-88e6-456d-b298-e2abb13de1ea_SiteId">
    <vt:lpwstr>548d26ab-8caa-49e1-97c2-a1b1a06cc39c</vt:lpwstr>
  </property>
  <property fmtid="{D5CDD505-2E9C-101B-9397-08002B2CF9AE}" pid="4" name="MSIP_Label_0702bf62-88e6-456d-b298-e2abb13de1ea_Owner">
    <vt:lpwstr>robetz@coca-cola.com</vt:lpwstr>
  </property>
  <property fmtid="{D5CDD505-2E9C-101B-9397-08002B2CF9AE}" pid="5" name="MSIP_Label_0702bf62-88e6-456d-b298-e2abb13de1ea_SetDate">
    <vt:lpwstr>2018-08-14T22:01:24.6231434Z</vt:lpwstr>
  </property>
  <property fmtid="{D5CDD505-2E9C-101B-9397-08002B2CF9AE}" pid="6" name="MSIP_Label_0702bf62-88e6-456d-b298-e2abb13de1ea_Name">
    <vt:lpwstr>Confidential (not protected)</vt:lpwstr>
  </property>
  <property fmtid="{D5CDD505-2E9C-101B-9397-08002B2CF9AE}" pid="7" name="MSIP_Label_0702bf62-88e6-456d-b298-e2abb13de1ea_Application">
    <vt:lpwstr>Microsoft Azure Information Protection</vt:lpwstr>
  </property>
  <property fmtid="{D5CDD505-2E9C-101B-9397-08002B2CF9AE}" pid="8" name="MSIP_Label_0702bf62-88e6-456d-b298-e2abb13de1ea_Extended_MSFT_Method">
    <vt:lpwstr>Automatic</vt:lpwstr>
  </property>
  <property fmtid="{D5CDD505-2E9C-101B-9397-08002B2CF9AE}" pid="9" name="Sensitivity">
    <vt:lpwstr>Confidential (not protected)</vt:lpwstr>
  </property>
  <property fmtid="{D5CDD505-2E9C-101B-9397-08002B2CF9AE}" pid="10" name="ContentTypeId">
    <vt:lpwstr>0x01010080238261E73C88439BB98AF91E7C8BB9</vt:lpwstr>
  </property>
</Properties>
</file>